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10287000" cx="18288000"/>
  <p:notesSz cx="6858000" cy="9144000"/>
  <p:embeddedFontLst>
    <p:embeddedFont>
      <p:font typeface="Limelight"/>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2" roundtripDataSignature="AMtx7midAe0bFPa5/otLowGtVTaCJziC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melight-regular.fnt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2"/>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22"/>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 name="Google Shape;24;p13"/>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14"/>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6" name="Google Shape;36;p15"/>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16"/>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17"/>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7"/>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8"/>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3" name="Google Shape;63;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4" name="Google Shape;64;p19"/>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9"/>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0"/>
          <p:cNvSpPr/>
          <p:nvPr>
            <p:ph idx="2" type="pic"/>
          </p:nvPr>
        </p:nvSpPr>
        <p:spPr>
          <a:xfrm>
            <a:off x="1792288" y="612775"/>
            <a:ext cx="5486400" cy="4114800"/>
          </a:xfrm>
          <a:prstGeom prst="rect">
            <a:avLst/>
          </a:prstGeom>
          <a:noFill/>
          <a:ln>
            <a:noFill/>
          </a:ln>
        </p:spPr>
      </p:sp>
      <p:sp>
        <p:nvSpPr>
          <p:cNvPr id="70" name="Google Shape;70;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1" name="Google Shape;71;p20"/>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609600" y="963930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5943600" y="9639300"/>
            <a:ext cx="7086600" cy="381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
            <a:alphaModFix/>
          </a:blip>
          <a:srcRect b="0" l="0" r="0" t="0"/>
          <a:stretch/>
        </p:blipFill>
        <p:spPr>
          <a:xfrm>
            <a:off x="15851544" y="354999"/>
            <a:ext cx="2148469" cy="1298612"/>
          </a:xfrm>
          <a:prstGeom prst="rect">
            <a:avLst/>
          </a:prstGeom>
          <a:noFill/>
          <a:ln>
            <a:noFill/>
          </a:ln>
        </p:spPr>
      </p:pic>
      <p:pic>
        <p:nvPicPr>
          <p:cNvPr id="16" name="Google Shape;16;p11"/>
          <p:cNvPicPr preferRelativeResize="0"/>
          <p:nvPr/>
        </p:nvPicPr>
        <p:blipFill rotWithShape="1">
          <a:blip r:embed="rId2">
            <a:alphaModFix/>
          </a:blip>
          <a:srcRect b="0" l="0" r="0" t="0"/>
          <a:stretch/>
        </p:blipFill>
        <p:spPr>
          <a:xfrm>
            <a:off x="241298" y="223009"/>
            <a:ext cx="1308102" cy="13708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alpha val="60000"/>
          </a:schemeClr>
        </a:solidFill>
      </p:bgPr>
    </p:bg>
    <p:spTree>
      <p:nvGrpSpPr>
        <p:cNvPr id="89" name="Shape 89"/>
        <p:cNvGrpSpPr/>
        <p:nvPr/>
      </p:nvGrpSpPr>
      <p:grpSpPr>
        <a:xfrm>
          <a:off x="0" y="0"/>
          <a:ext cx="0" cy="0"/>
          <a:chOff x="0" y="0"/>
          <a:chExt cx="0" cy="0"/>
        </a:xfrm>
      </p:grpSpPr>
      <p:sp>
        <p:nvSpPr>
          <p:cNvPr id="90" name="Google Shape;90;p1"/>
          <p:cNvSpPr/>
          <p:nvPr/>
        </p:nvSpPr>
        <p:spPr>
          <a:xfrm>
            <a:off x="15659100" y="0"/>
            <a:ext cx="2628900" cy="10287000"/>
          </a:xfrm>
          <a:prstGeom prst="rect">
            <a:avLst/>
          </a:prstGeom>
          <a:solidFill>
            <a:srgbClr val="F6F6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6925778" y="1904460"/>
            <a:ext cx="47771" cy="838254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b="0" l="0" r="0" t="0"/>
          <a:stretch/>
        </p:blipFill>
        <p:spPr>
          <a:xfrm>
            <a:off x="15851544" y="354999"/>
            <a:ext cx="2148469" cy="1298612"/>
          </a:xfrm>
          <a:prstGeom prst="rect">
            <a:avLst/>
          </a:prstGeom>
          <a:noFill/>
          <a:ln>
            <a:noFill/>
          </a:ln>
        </p:spPr>
      </p:pic>
      <p:sp>
        <p:nvSpPr>
          <p:cNvPr id="93" name="Google Shape;93;p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4" name="Google Shape;94;p1"/>
          <p:cNvSpPr txBox="1"/>
          <p:nvPr/>
        </p:nvSpPr>
        <p:spPr>
          <a:xfrm>
            <a:off x="3187996" y="4703134"/>
            <a:ext cx="8677939" cy="2016643"/>
          </a:xfrm>
          <a:prstGeom prst="rect">
            <a:avLst/>
          </a:prstGeom>
          <a:noFill/>
          <a:ln>
            <a:noFill/>
          </a:ln>
        </p:spPr>
        <p:txBody>
          <a:bodyPr anchorCtr="0" anchor="t" bIns="45700" lIns="91425" spcFirstLastPara="1" rIns="91425" wrap="square" tIns="45700">
            <a:noAutofit/>
          </a:bodyPr>
          <a:lstStyle/>
          <a:p>
            <a:pPr indent="-92075" lvl="0" marL="0" marR="0" rtl="0" algn="l">
              <a:lnSpc>
                <a:spcPct val="100000"/>
              </a:lnSpc>
              <a:spcBef>
                <a:spcPts val="480"/>
              </a:spcBef>
              <a:spcAft>
                <a:spcPts val="0"/>
              </a:spcAft>
              <a:buClr>
                <a:srgbClr val="FF0000"/>
              </a:buClr>
              <a:buSzPts val="1450"/>
              <a:buFont typeface="Times New Roman"/>
              <a:buChar char="●"/>
            </a:pPr>
            <a:r>
              <a:rPr b="1" i="0" lang="en-US" sz="2400" u="none" cap="none" strike="noStrike">
                <a:solidFill>
                  <a:srgbClr val="FF0000"/>
                </a:solidFill>
                <a:latin typeface="Times New Roman"/>
                <a:ea typeface="Times New Roman"/>
                <a:cs typeface="Times New Roman"/>
                <a:sym typeface="Times New Roman"/>
              </a:rPr>
              <a:t> </a:t>
            </a:r>
            <a:r>
              <a:rPr b="1" i="0" lang="en-US" sz="3600" u="sng" cap="none" strike="noStrike">
                <a:solidFill>
                  <a:srgbClr val="FF3300"/>
                </a:solidFill>
                <a:latin typeface="Times New Roman"/>
                <a:ea typeface="Times New Roman"/>
                <a:cs typeface="Times New Roman"/>
                <a:sym typeface="Times New Roman"/>
              </a:rPr>
              <a:t>Class</a:t>
            </a:r>
            <a:r>
              <a:rPr b="1" i="0" lang="en-US" sz="3600" u="none" cap="none" strike="noStrike">
                <a:solidFill>
                  <a:srgbClr val="336600"/>
                </a:solidFill>
                <a:latin typeface="Times New Roman"/>
                <a:ea typeface="Times New Roman"/>
                <a:cs typeface="Times New Roman"/>
                <a:sym typeface="Times New Roman"/>
              </a:rPr>
              <a:t>                                   </a:t>
            </a:r>
            <a:r>
              <a:rPr b="1" i="0" lang="en-US" sz="3600" u="none" cap="none" strike="noStrike">
                <a:solidFill>
                  <a:srgbClr val="0000FF"/>
                </a:solidFill>
                <a:latin typeface="Times New Roman"/>
                <a:ea typeface="Times New Roman"/>
                <a:cs typeface="Times New Roman"/>
                <a:sym typeface="Times New Roman"/>
              </a:rPr>
              <a:t>:- X</a:t>
            </a:r>
            <a:endParaRPr b="0" i="0" sz="3600" u="none" cap="none" strike="noStrike">
              <a:solidFill>
                <a:srgbClr val="FF0000"/>
              </a:solidFill>
              <a:latin typeface="Times New Roman"/>
              <a:ea typeface="Times New Roman"/>
              <a:cs typeface="Times New Roman"/>
              <a:sym typeface="Times New Roman"/>
            </a:endParaRPr>
          </a:p>
          <a:p>
            <a:pPr indent="-92075" lvl="0" marL="0" marR="0" rtl="0" algn="l">
              <a:lnSpc>
                <a:spcPct val="100000"/>
              </a:lnSpc>
              <a:spcBef>
                <a:spcPts val="0"/>
              </a:spcBef>
              <a:spcAft>
                <a:spcPts val="0"/>
              </a:spcAft>
              <a:buClr>
                <a:srgbClr val="FF0000"/>
              </a:buClr>
              <a:buSzPts val="1450"/>
              <a:buFont typeface="Times New Roman"/>
              <a:buChar char="●"/>
            </a:pPr>
            <a:r>
              <a:rPr b="1" i="0" lang="en-US" sz="3600" u="none" cap="none" strike="noStrike">
                <a:solidFill>
                  <a:srgbClr val="FF3300"/>
                </a:solidFill>
                <a:latin typeface="Times New Roman"/>
                <a:ea typeface="Times New Roman"/>
                <a:cs typeface="Times New Roman"/>
                <a:sym typeface="Times New Roman"/>
              </a:rPr>
              <a:t> </a:t>
            </a:r>
            <a:r>
              <a:rPr b="1" i="0" lang="en-US" sz="3600" u="sng" cap="none" strike="noStrike">
                <a:solidFill>
                  <a:srgbClr val="FF3300"/>
                </a:solidFill>
                <a:latin typeface="Times New Roman"/>
                <a:ea typeface="Times New Roman"/>
                <a:cs typeface="Times New Roman"/>
                <a:sym typeface="Times New Roman"/>
              </a:rPr>
              <a:t>Subject</a:t>
            </a:r>
            <a:r>
              <a:rPr b="1" i="0" lang="en-US" sz="3600" u="none" cap="none" strike="noStrike">
                <a:solidFill>
                  <a:srgbClr val="336600"/>
                </a:solidFill>
                <a:latin typeface="Times New Roman"/>
                <a:ea typeface="Times New Roman"/>
                <a:cs typeface="Times New Roman"/>
                <a:sym typeface="Times New Roman"/>
              </a:rPr>
              <a:t>                               </a:t>
            </a:r>
            <a:r>
              <a:rPr b="1" i="0" lang="en-US" sz="3600" u="none" cap="none" strike="noStrike">
                <a:solidFill>
                  <a:srgbClr val="0000FF"/>
                </a:solidFill>
                <a:latin typeface="Times New Roman"/>
                <a:ea typeface="Times New Roman"/>
                <a:cs typeface="Times New Roman"/>
                <a:sym typeface="Times New Roman"/>
              </a:rPr>
              <a:t>:- Science</a:t>
            </a:r>
            <a:endParaRPr b="0" i="0" sz="3600" u="none" cap="none" strike="noStrike">
              <a:solidFill>
                <a:srgbClr val="FF0000"/>
              </a:solidFill>
              <a:latin typeface="Times New Roman"/>
              <a:ea typeface="Times New Roman"/>
              <a:cs typeface="Times New Roman"/>
              <a:sym typeface="Times New Roman"/>
            </a:endParaRPr>
          </a:p>
          <a:p>
            <a:pPr indent="-273050" lvl="0" marL="342900" marR="0" rtl="0" algn="l">
              <a:lnSpc>
                <a:spcPct val="100000"/>
              </a:lnSpc>
              <a:spcBef>
                <a:spcPts val="360"/>
              </a:spcBef>
              <a:spcAft>
                <a:spcPts val="0"/>
              </a:spcAft>
              <a:buClr>
                <a:srgbClr val="FF0000"/>
              </a:buClr>
              <a:buSzPts val="1100"/>
              <a:buFont typeface="Times New Roman"/>
              <a:buNone/>
            </a:pPr>
            <a:r>
              <a:t/>
            </a:r>
            <a:endParaRPr b="0" i="0" sz="2400" u="none" cap="none" strike="noStrike">
              <a:solidFill>
                <a:srgbClr val="FF0000"/>
              </a:solidFill>
              <a:latin typeface="Times New Roman"/>
              <a:ea typeface="Times New Roman"/>
              <a:cs typeface="Times New Roman"/>
              <a:sym typeface="Times New Roman"/>
            </a:endParaRPr>
          </a:p>
        </p:txBody>
      </p:sp>
      <p:sp>
        <p:nvSpPr>
          <p:cNvPr id="95" name="Google Shape;95;p1"/>
          <p:cNvSpPr txBox="1"/>
          <p:nvPr/>
        </p:nvSpPr>
        <p:spPr>
          <a:xfrm>
            <a:off x="3666744" y="1636776"/>
            <a:ext cx="8686800" cy="213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sng" cap="none" strike="noStrike">
                <a:solidFill>
                  <a:srgbClr val="0070C0"/>
                </a:solidFill>
                <a:latin typeface="Times New Roman"/>
                <a:ea typeface="Times New Roman"/>
                <a:cs typeface="Times New Roman"/>
                <a:sym typeface="Times New Roman"/>
              </a:rPr>
              <a:t>CHAPTER - 7</a:t>
            </a:r>
            <a:br>
              <a:rPr b="1" i="0" lang="en-US" sz="4000" u="sng" cap="none" strike="noStrike">
                <a:solidFill>
                  <a:srgbClr val="FF3300"/>
                </a:solidFill>
                <a:latin typeface="Times New Roman"/>
                <a:ea typeface="Times New Roman"/>
                <a:cs typeface="Times New Roman"/>
                <a:sym typeface="Times New Roman"/>
              </a:rPr>
            </a:br>
            <a:br>
              <a:rPr b="1" i="0" lang="en-US" sz="4000" u="sng" cap="none" strike="noStrike">
                <a:solidFill>
                  <a:srgbClr val="000000"/>
                </a:solidFill>
                <a:latin typeface="Arial"/>
                <a:ea typeface="Arial"/>
                <a:cs typeface="Arial"/>
                <a:sym typeface="Arial"/>
              </a:rPr>
            </a:br>
            <a:r>
              <a:rPr b="1" i="0" lang="en-US" sz="4000" u="sng" cap="none" strike="noStrike">
                <a:solidFill>
                  <a:srgbClr val="660066"/>
                </a:solidFill>
                <a:latin typeface="Times New Roman"/>
                <a:ea typeface="Times New Roman"/>
                <a:cs typeface="Times New Roman"/>
                <a:sym typeface="Times New Roman"/>
              </a:rPr>
              <a:t>CONTROL  AND  COORDINATION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73" name="Shape 173"/>
        <p:cNvGrpSpPr/>
        <p:nvPr/>
      </p:nvGrpSpPr>
      <p:grpSpPr>
        <a:xfrm>
          <a:off x="0" y="0"/>
          <a:ext cx="0" cy="0"/>
          <a:chOff x="0" y="0"/>
          <a:chExt cx="0" cy="0"/>
        </a:xfrm>
      </p:grpSpPr>
      <p:sp>
        <p:nvSpPr>
          <p:cNvPr id="174" name="Google Shape;174;p9"/>
          <p:cNvSpPr/>
          <p:nvPr/>
        </p:nvSpPr>
        <p:spPr>
          <a:xfrm>
            <a:off x="0" y="9258300"/>
            <a:ext cx="18288001" cy="1035566"/>
          </a:xfrm>
          <a:prstGeom prst="rect">
            <a:avLst/>
          </a:prstGeom>
          <a:solidFill>
            <a:srgbClr val="FFD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9"/>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descr="ibrain2" id="177" name="Google Shape;177;p9"/>
          <p:cNvPicPr preferRelativeResize="0"/>
          <p:nvPr/>
        </p:nvPicPr>
        <p:blipFill rotWithShape="1">
          <a:blip r:embed="rId3">
            <a:alphaModFix/>
          </a:blip>
          <a:srcRect b="0" l="0" r="0" t="0"/>
          <a:stretch/>
        </p:blipFill>
        <p:spPr>
          <a:xfrm>
            <a:off x="1168400" y="2311400"/>
            <a:ext cx="6982692" cy="5689600"/>
          </a:xfrm>
          <a:prstGeom prst="rect">
            <a:avLst/>
          </a:prstGeom>
          <a:noFill/>
          <a:ln>
            <a:noFill/>
          </a:ln>
        </p:spPr>
      </p:pic>
      <p:sp>
        <p:nvSpPr>
          <p:cNvPr id="178" name="Google Shape;178;p9"/>
          <p:cNvSpPr txBox="1"/>
          <p:nvPr/>
        </p:nvSpPr>
        <p:spPr>
          <a:xfrm>
            <a:off x="5181600" y="1143000"/>
            <a:ext cx="77724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sng" cap="none" strike="noStrike">
                <a:solidFill>
                  <a:srgbClr val="FF3300"/>
                </a:solidFill>
                <a:latin typeface="Times New Roman"/>
                <a:ea typeface="Times New Roman"/>
                <a:cs typeface="Times New Roman"/>
                <a:sym typeface="Times New Roman"/>
              </a:rPr>
              <a:t>HUMAN BRAIN</a:t>
            </a:r>
            <a:endParaRPr/>
          </a:p>
        </p:txBody>
      </p:sp>
      <p:pic>
        <p:nvPicPr>
          <p:cNvPr id="179" name="Google Shape;179;p9"/>
          <p:cNvPicPr preferRelativeResize="0"/>
          <p:nvPr/>
        </p:nvPicPr>
        <p:blipFill rotWithShape="1">
          <a:blip r:embed="rId4">
            <a:alphaModFix/>
          </a:blip>
          <a:srcRect b="0" l="0" r="0" t="0"/>
          <a:stretch/>
        </p:blipFill>
        <p:spPr>
          <a:xfrm>
            <a:off x="8469648" y="2365279"/>
            <a:ext cx="8141594" cy="5838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83" name="Shape 183"/>
        <p:cNvGrpSpPr/>
        <p:nvPr/>
      </p:nvGrpSpPr>
      <p:grpSpPr>
        <a:xfrm>
          <a:off x="0" y="0"/>
          <a:ext cx="0" cy="0"/>
          <a:chOff x="0" y="0"/>
          <a:chExt cx="0" cy="0"/>
        </a:xfrm>
      </p:grpSpPr>
      <p:sp>
        <p:nvSpPr>
          <p:cNvPr id="184" name="Google Shape;184;p10"/>
          <p:cNvSpPr/>
          <p:nvPr/>
        </p:nvSpPr>
        <p:spPr>
          <a:xfrm>
            <a:off x="0" y="9258300"/>
            <a:ext cx="18288001" cy="1035566"/>
          </a:xfrm>
          <a:prstGeom prst="rect">
            <a:avLst/>
          </a:prstGeom>
          <a:solidFill>
            <a:srgbClr val="FFD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0"/>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87" name="Google Shape;187;p10"/>
          <p:cNvSpPr txBox="1"/>
          <p:nvPr/>
        </p:nvSpPr>
        <p:spPr>
          <a:xfrm>
            <a:off x="1930400" y="1701800"/>
            <a:ext cx="8763000" cy="208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The spinal cord starts from the brain and extends through the vertebral column.  It has 31 pairs of spinal nerves.</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It carries messages to and from the brain.  It also controls reflex actions.</a:t>
            </a:r>
            <a:endParaRPr/>
          </a:p>
        </p:txBody>
      </p:sp>
      <p:sp>
        <p:nvSpPr>
          <p:cNvPr id="188" name="Google Shape;188;p10"/>
          <p:cNvSpPr txBox="1"/>
          <p:nvPr/>
        </p:nvSpPr>
        <p:spPr>
          <a:xfrm>
            <a:off x="2006600" y="609600"/>
            <a:ext cx="77724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3300"/>
                </a:solidFill>
                <a:latin typeface="Times New Roman"/>
                <a:ea typeface="Times New Roman"/>
                <a:cs typeface="Times New Roman"/>
                <a:sym typeface="Times New Roman"/>
              </a:rPr>
              <a:t>d) </a:t>
            </a:r>
            <a:r>
              <a:rPr b="1" i="0" lang="en-US" sz="4400" u="sng" cap="none" strike="noStrike">
                <a:solidFill>
                  <a:srgbClr val="FF3300"/>
                </a:solidFill>
                <a:latin typeface="Times New Roman"/>
                <a:ea typeface="Times New Roman"/>
                <a:cs typeface="Times New Roman"/>
                <a:sym typeface="Times New Roman"/>
              </a:rPr>
              <a:t>Spinal cord :-</a:t>
            </a:r>
            <a:endParaRPr/>
          </a:p>
        </p:txBody>
      </p:sp>
      <p:pic>
        <p:nvPicPr>
          <p:cNvPr descr="spinal_cord" id="189" name="Google Shape;189;p10"/>
          <p:cNvPicPr preferRelativeResize="0"/>
          <p:nvPr/>
        </p:nvPicPr>
        <p:blipFill rotWithShape="1">
          <a:blip r:embed="rId3">
            <a:alphaModFix/>
          </a:blip>
          <a:srcRect b="0" l="0" r="0" t="0"/>
          <a:stretch/>
        </p:blipFill>
        <p:spPr>
          <a:xfrm>
            <a:off x="2616200" y="4318000"/>
            <a:ext cx="8915400" cy="5489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5" name="Google Shape;195;p24"/>
          <p:cNvSpPr txBox="1"/>
          <p:nvPr>
            <p:ph idx="1" type="subTitle"/>
          </p:nvPr>
        </p:nvSpPr>
        <p:spPr>
          <a:xfrm>
            <a:off x="1854200" y="1371600"/>
            <a:ext cx="11277600" cy="33274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SzPts val="3200"/>
              <a:buNone/>
            </a:pPr>
            <a:r>
              <a:rPr lang="en-US"/>
              <a:t>     </a:t>
            </a:r>
            <a:r>
              <a:rPr b="1" lang="en-US">
                <a:solidFill>
                  <a:srgbClr val="0000FF"/>
                </a:solidFill>
              </a:rPr>
              <a:t>Reflex action is a sudden, unconcious and involuntary response of the effectors to a stimulus.</a:t>
            </a:r>
            <a:endParaRPr/>
          </a:p>
          <a:p>
            <a:pPr indent="-431800" lvl="0" marL="457200" rtl="0" algn="l">
              <a:lnSpc>
                <a:spcPct val="100000"/>
              </a:lnSpc>
              <a:spcBef>
                <a:spcPts val="640"/>
              </a:spcBef>
              <a:spcAft>
                <a:spcPts val="0"/>
              </a:spcAft>
              <a:buSzPts val="3200"/>
              <a:buNone/>
            </a:pPr>
            <a:r>
              <a:rPr b="1" lang="en-US">
                <a:solidFill>
                  <a:srgbClr val="0000FF"/>
                </a:solidFill>
              </a:rPr>
              <a:t>  Eg :- We suddenly withdraw our hand if we suddenly touch a hot object.</a:t>
            </a:r>
            <a:endParaRPr/>
          </a:p>
          <a:p>
            <a:pPr indent="-431800" lvl="0" marL="457200" rtl="0" algn="l">
              <a:lnSpc>
                <a:spcPct val="100000"/>
              </a:lnSpc>
              <a:spcBef>
                <a:spcPts val="640"/>
              </a:spcBef>
              <a:spcAft>
                <a:spcPts val="0"/>
              </a:spcAft>
              <a:buSzPts val="3200"/>
              <a:buNone/>
            </a:pPr>
            <a:r>
              <a:rPr b="1" lang="en-US">
                <a:solidFill>
                  <a:srgbClr val="0000FF"/>
                </a:solidFill>
              </a:rPr>
              <a:t>      In this reflex action, the nerves in the skin </a:t>
            </a:r>
            <a:r>
              <a:rPr b="1" lang="en-US">
                <a:solidFill>
                  <a:srgbClr val="FF3300"/>
                </a:solidFill>
              </a:rPr>
              <a:t>(receptor)</a:t>
            </a:r>
            <a:r>
              <a:rPr b="1" lang="en-US">
                <a:solidFill>
                  <a:srgbClr val="0000FF"/>
                </a:solidFill>
              </a:rPr>
              <a:t> detects the heat and passes the message through the  </a:t>
            </a:r>
            <a:r>
              <a:rPr b="1" lang="en-US">
                <a:solidFill>
                  <a:srgbClr val="FF3300"/>
                </a:solidFill>
              </a:rPr>
              <a:t>sensory nerves</a:t>
            </a:r>
            <a:r>
              <a:rPr b="1" lang="en-US">
                <a:solidFill>
                  <a:srgbClr val="0000FF"/>
                </a:solidFill>
              </a:rPr>
              <a:t> to the spinal </a:t>
            </a:r>
            <a:r>
              <a:rPr b="1" lang="en-US">
                <a:solidFill>
                  <a:srgbClr val="FF3300"/>
                </a:solidFill>
              </a:rPr>
              <a:t>cord.</a:t>
            </a:r>
            <a:r>
              <a:rPr b="1" lang="en-US">
                <a:solidFill>
                  <a:srgbClr val="0000FF"/>
                </a:solidFill>
              </a:rPr>
              <a:t> Then the information passes through the </a:t>
            </a:r>
            <a:r>
              <a:rPr b="1" lang="en-US">
                <a:solidFill>
                  <a:srgbClr val="FF3300"/>
                </a:solidFill>
              </a:rPr>
              <a:t>motor nerves</a:t>
            </a:r>
            <a:r>
              <a:rPr b="1" lang="en-US">
                <a:solidFill>
                  <a:srgbClr val="0000FF"/>
                </a:solidFill>
              </a:rPr>
              <a:t> to the muscles </a:t>
            </a:r>
            <a:r>
              <a:rPr b="1" lang="en-US">
                <a:solidFill>
                  <a:srgbClr val="FF3300"/>
                </a:solidFill>
              </a:rPr>
              <a:t>(effector)</a:t>
            </a:r>
            <a:r>
              <a:rPr b="1" lang="en-US">
                <a:solidFill>
                  <a:srgbClr val="0000FF"/>
                </a:solidFill>
              </a:rPr>
              <a:t> of the hand and we withdraw our hand.</a:t>
            </a:r>
            <a:r>
              <a:rPr lang="en-US">
                <a:solidFill>
                  <a:srgbClr val="0000FF"/>
                </a:solidFill>
              </a:rPr>
              <a:t>    </a:t>
            </a:r>
            <a:endParaRPr/>
          </a:p>
        </p:txBody>
      </p:sp>
      <p:sp>
        <p:nvSpPr>
          <p:cNvPr id="196" name="Google Shape;196;p24"/>
          <p:cNvSpPr txBox="1"/>
          <p:nvPr>
            <p:ph type="ctrTitle"/>
          </p:nvPr>
        </p:nvSpPr>
        <p:spPr>
          <a:xfrm>
            <a:off x="1879600" y="711200"/>
            <a:ext cx="7772400" cy="457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FF3300"/>
                </a:solidFill>
                <a:latin typeface="Times New Roman"/>
                <a:ea typeface="Times New Roman"/>
                <a:cs typeface="Times New Roman"/>
                <a:sym typeface="Times New Roman"/>
              </a:rPr>
              <a:t>4a) </a:t>
            </a:r>
            <a:r>
              <a:rPr b="1" lang="en-US" u="sng">
                <a:solidFill>
                  <a:srgbClr val="FF3300"/>
                </a:solidFill>
                <a:latin typeface="Times New Roman"/>
                <a:ea typeface="Times New Roman"/>
                <a:cs typeface="Times New Roman"/>
                <a:sym typeface="Times New Roman"/>
              </a:rPr>
              <a:t>Reflex action :-</a:t>
            </a:r>
            <a:endParaRPr/>
          </a:p>
        </p:txBody>
      </p:sp>
      <p:pic>
        <p:nvPicPr>
          <p:cNvPr descr="08Reflex_000" id="197" name="Google Shape;197;p24"/>
          <p:cNvPicPr preferRelativeResize="0"/>
          <p:nvPr/>
        </p:nvPicPr>
        <p:blipFill rotWithShape="1">
          <a:blip r:embed="rId3">
            <a:alphaModFix/>
          </a:blip>
          <a:srcRect b="0" l="0" r="0" t="0"/>
          <a:stretch/>
        </p:blipFill>
        <p:spPr>
          <a:xfrm>
            <a:off x="1905000" y="6299200"/>
            <a:ext cx="5486400" cy="3291840"/>
          </a:xfrm>
          <a:prstGeom prst="rect">
            <a:avLst/>
          </a:prstGeom>
          <a:noFill/>
          <a:ln>
            <a:noFill/>
          </a:ln>
        </p:spPr>
      </p:pic>
      <p:pic>
        <p:nvPicPr>
          <p:cNvPr descr="img6" id="198" name="Google Shape;198;p24"/>
          <p:cNvPicPr preferRelativeResize="0"/>
          <p:nvPr/>
        </p:nvPicPr>
        <p:blipFill rotWithShape="1">
          <a:blip r:embed="rId4">
            <a:alphaModFix/>
          </a:blip>
          <a:srcRect b="0" l="0" r="0" t="0"/>
          <a:stretch/>
        </p:blipFill>
        <p:spPr>
          <a:xfrm>
            <a:off x="8331200" y="6121399"/>
            <a:ext cx="6172200" cy="35568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08Reflex_000" id="204" name="Google Shape;204;p25"/>
          <p:cNvPicPr preferRelativeResize="0"/>
          <p:nvPr/>
        </p:nvPicPr>
        <p:blipFill rotWithShape="1">
          <a:blip r:embed="rId3">
            <a:alphaModFix/>
          </a:blip>
          <a:srcRect b="0" l="0" r="0" t="0"/>
          <a:stretch/>
        </p:blipFill>
        <p:spPr>
          <a:xfrm>
            <a:off x="1625600" y="406400"/>
            <a:ext cx="13081000" cy="91920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img6" id="210" name="Google Shape;210;p26"/>
          <p:cNvPicPr preferRelativeResize="0"/>
          <p:nvPr/>
        </p:nvPicPr>
        <p:blipFill rotWithShape="1">
          <a:blip r:embed="rId3">
            <a:alphaModFix/>
          </a:blip>
          <a:srcRect b="0" l="0" r="0" t="0"/>
          <a:stretch/>
        </p:blipFill>
        <p:spPr>
          <a:xfrm>
            <a:off x="1625600" y="457200"/>
            <a:ext cx="13614400" cy="9566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c7" id="216" name="Google Shape;216;p27"/>
          <p:cNvPicPr preferRelativeResize="0"/>
          <p:nvPr>
            <p:ph idx="1" type="subTitle"/>
          </p:nvPr>
        </p:nvPicPr>
        <p:blipFill rotWithShape="1">
          <a:blip r:embed="rId3">
            <a:alphaModFix/>
          </a:blip>
          <a:srcRect b="0" l="0" r="0" t="0"/>
          <a:stretch/>
        </p:blipFill>
        <p:spPr>
          <a:xfrm>
            <a:off x="2260600" y="2006599"/>
            <a:ext cx="11531600" cy="7901281"/>
          </a:xfrm>
          <a:prstGeom prst="rect">
            <a:avLst/>
          </a:prstGeom>
          <a:noFill/>
          <a:ln>
            <a:noFill/>
          </a:ln>
        </p:spPr>
      </p:pic>
      <p:sp>
        <p:nvSpPr>
          <p:cNvPr id="217" name="Google Shape;217;p27"/>
          <p:cNvSpPr txBox="1"/>
          <p:nvPr>
            <p:ph type="ctrTitle"/>
          </p:nvPr>
        </p:nvSpPr>
        <p:spPr>
          <a:xfrm>
            <a:off x="4191000" y="762000"/>
            <a:ext cx="77724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u="sng">
                <a:solidFill>
                  <a:srgbClr val="FF3300"/>
                </a:solidFill>
                <a:latin typeface="Times New Roman"/>
                <a:ea typeface="Times New Roman"/>
                <a:cs typeface="Times New Roman"/>
                <a:sym typeface="Times New Roman"/>
              </a:rPr>
              <a:t>REFLEX ACTION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3" name="Google Shape;223;p28"/>
          <p:cNvSpPr txBox="1"/>
          <p:nvPr>
            <p:ph idx="1" type="subTitle"/>
          </p:nvPr>
        </p:nvSpPr>
        <p:spPr>
          <a:xfrm>
            <a:off x="1752600" y="1295400"/>
            <a:ext cx="12598400" cy="23114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SzPts val="3200"/>
              <a:buNone/>
            </a:pPr>
            <a:r>
              <a:rPr b="1" lang="en-US">
                <a:solidFill>
                  <a:srgbClr val="0000FF"/>
                </a:solidFill>
              </a:rPr>
              <a:t>    The pathway of a reflex action is called </a:t>
            </a:r>
            <a:r>
              <a:rPr b="1" lang="en-US">
                <a:solidFill>
                  <a:srgbClr val="FF3300"/>
                </a:solidFill>
              </a:rPr>
              <a:t>reflex arc.</a:t>
            </a:r>
            <a:r>
              <a:rPr b="1" lang="en-US">
                <a:solidFill>
                  <a:srgbClr val="0000FF"/>
                </a:solidFill>
              </a:rPr>
              <a:t> In a reflex arc the stimulus is received by the receptors (sense organs) and it passes through the sensory nerves to the spinal cord. From the spinal cord the information passes through the motor nerves to the effectors (muscles/glands) for the response.</a:t>
            </a:r>
            <a:endParaRPr/>
          </a:p>
          <a:p>
            <a:pPr indent="-431800" lvl="0" marL="457200" rtl="0" algn="l">
              <a:lnSpc>
                <a:spcPct val="100000"/>
              </a:lnSpc>
              <a:spcBef>
                <a:spcPts val="640"/>
              </a:spcBef>
              <a:spcAft>
                <a:spcPts val="0"/>
              </a:spcAft>
              <a:buSzPts val="3200"/>
              <a:buNone/>
            </a:pPr>
            <a:r>
              <a:t/>
            </a:r>
            <a:endParaRPr b="1" i="1"/>
          </a:p>
        </p:txBody>
      </p:sp>
      <p:sp>
        <p:nvSpPr>
          <p:cNvPr id="224" name="Google Shape;224;p28"/>
          <p:cNvSpPr txBox="1"/>
          <p:nvPr>
            <p:ph type="ctrTitle"/>
          </p:nvPr>
        </p:nvSpPr>
        <p:spPr>
          <a:xfrm>
            <a:off x="1676400" y="457200"/>
            <a:ext cx="11005364" cy="85852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1" lang="en-US" sz="3200">
                <a:solidFill>
                  <a:srgbClr val="FF3300"/>
                </a:solidFill>
                <a:latin typeface="Times New Roman"/>
                <a:ea typeface="Times New Roman"/>
                <a:cs typeface="Times New Roman"/>
                <a:sym typeface="Times New Roman"/>
              </a:rPr>
              <a:t>b) </a:t>
            </a:r>
            <a:r>
              <a:rPr b="1" lang="en-US" sz="3200" u="sng">
                <a:solidFill>
                  <a:srgbClr val="FF3300"/>
                </a:solidFill>
                <a:latin typeface="Times New Roman"/>
                <a:ea typeface="Times New Roman"/>
                <a:cs typeface="Times New Roman"/>
                <a:sym typeface="Times New Roman"/>
              </a:rPr>
              <a:t>Reflex arc :-</a:t>
            </a:r>
            <a:endParaRPr/>
          </a:p>
        </p:txBody>
      </p:sp>
      <p:sp>
        <p:nvSpPr>
          <p:cNvPr id="225" name="Google Shape;225;p28"/>
          <p:cNvSpPr/>
          <p:nvPr/>
        </p:nvSpPr>
        <p:spPr>
          <a:xfrm>
            <a:off x="457200" y="3581400"/>
            <a:ext cx="208148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3300"/>
                </a:solidFill>
                <a:latin typeface="Arial"/>
                <a:ea typeface="Arial"/>
                <a:cs typeface="Arial"/>
                <a:sym typeface="Arial"/>
              </a:rPr>
              <a:t>Stimulus</a:t>
            </a:r>
            <a:endParaRPr/>
          </a:p>
        </p:txBody>
      </p:sp>
      <p:sp>
        <p:nvSpPr>
          <p:cNvPr id="226" name="Google Shape;226;p28"/>
          <p:cNvSpPr/>
          <p:nvPr/>
        </p:nvSpPr>
        <p:spPr>
          <a:xfrm>
            <a:off x="457200" y="8051800"/>
            <a:ext cx="232425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3300"/>
                </a:solidFill>
                <a:latin typeface="Arial"/>
                <a:ea typeface="Arial"/>
                <a:cs typeface="Arial"/>
                <a:sym typeface="Arial"/>
              </a:rPr>
              <a:t>Response</a:t>
            </a:r>
            <a:endParaRPr/>
          </a:p>
        </p:txBody>
      </p:sp>
      <p:cxnSp>
        <p:nvCxnSpPr>
          <p:cNvPr id="227" name="Google Shape;227;p28"/>
          <p:cNvCxnSpPr/>
          <p:nvPr/>
        </p:nvCxnSpPr>
        <p:spPr>
          <a:xfrm>
            <a:off x="1981200" y="4140200"/>
            <a:ext cx="1618436" cy="643890"/>
          </a:xfrm>
          <a:prstGeom prst="straightConnector1">
            <a:avLst/>
          </a:prstGeom>
          <a:noFill/>
          <a:ln cap="flat" cmpd="sng" w="31750">
            <a:solidFill>
              <a:schemeClr val="dk1"/>
            </a:solidFill>
            <a:prstDash val="solid"/>
            <a:round/>
            <a:headEnd len="med" w="med" type="none"/>
            <a:tailEnd len="med" w="med" type="triangle"/>
          </a:ln>
        </p:spPr>
      </p:cxnSp>
      <p:cxnSp>
        <p:nvCxnSpPr>
          <p:cNvPr id="228" name="Google Shape;228;p28"/>
          <p:cNvCxnSpPr/>
          <p:nvPr/>
        </p:nvCxnSpPr>
        <p:spPr>
          <a:xfrm>
            <a:off x="7543800" y="4952999"/>
            <a:ext cx="863166" cy="45719"/>
          </a:xfrm>
          <a:prstGeom prst="straightConnector1">
            <a:avLst/>
          </a:prstGeom>
          <a:noFill/>
          <a:ln cap="flat" cmpd="sng" w="31750">
            <a:solidFill>
              <a:schemeClr val="dk1"/>
            </a:solidFill>
            <a:prstDash val="solid"/>
            <a:round/>
            <a:headEnd len="med" w="med" type="none"/>
            <a:tailEnd len="med" w="med" type="triangle"/>
          </a:ln>
        </p:spPr>
      </p:cxnSp>
      <p:cxnSp>
        <p:nvCxnSpPr>
          <p:cNvPr id="229" name="Google Shape;229;p28"/>
          <p:cNvCxnSpPr/>
          <p:nvPr/>
        </p:nvCxnSpPr>
        <p:spPr>
          <a:xfrm>
            <a:off x="12293600" y="5359400"/>
            <a:ext cx="863166" cy="643890"/>
          </a:xfrm>
          <a:prstGeom prst="straightConnector1">
            <a:avLst/>
          </a:prstGeom>
          <a:noFill/>
          <a:ln cap="flat" cmpd="sng" w="31750">
            <a:solidFill>
              <a:schemeClr val="dk1"/>
            </a:solidFill>
            <a:prstDash val="solid"/>
            <a:round/>
            <a:headEnd len="med" w="med" type="none"/>
            <a:tailEnd len="med" w="med" type="triangle"/>
          </a:ln>
        </p:spPr>
      </p:cxnSp>
      <p:cxnSp>
        <p:nvCxnSpPr>
          <p:cNvPr id="230" name="Google Shape;230;p28"/>
          <p:cNvCxnSpPr/>
          <p:nvPr/>
        </p:nvCxnSpPr>
        <p:spPr>
          <a:xfrm flipH="1">
            <a:off x="12344400" y="6527799"/>
            <a:ext cx="755270" cy="751205"/>
          </a:xfrm>
          <a:prstGeom prst="straightConnector1">
            <a:avLst/>
          </a:prstGeom>
          <a:noFill/>
          <a:ln cap="flat" cmpd="sng" w="31750">
            <a:solidFill>
              <a:schemeClr val="dk1"/>
            </a:solidFill>
            <a:prstDash val="solid"/>
            <a:round/>
            <a:headEnd len="med" w="med" type="none"/>
            <a:tailEnd len="med" w="med" type="triangle"/>
          </a:ln>
        </p:spPr>
      </p:cxnSp>
      <p:cxnSp>
        <p:nvCxnSpPr>
          <p:cNvPr id="231" name="Google Shape;231;p28"/>
          <p:cNvCxnSpPr/>
          <p:nvPr/>
        </p:nvCxnSpPr>
        <p:spPr>
          <a:xfrm flipH="1">
            <a:off x="7721600" y="7594599"/>
            <a:ext cx="755270" cy="45719"/>
          </a:xfrm>
          <a:prstGeom prst="straightConnector1">
            <a:avLst/>
          </a:prstGeom>
          <a:noFill/>
          <a:ln cap="flat" cmpd="sng" w="31750">
            <a:solidFill>
              <a:schemeClr val="dk1"/>
            </a:solidFill>
            <a:prstDash val="solid"/>
            <a:round/>
            <a:headEnd len="med" w="med" type="none"/>
            <a:tailEnd len="med" w="med" type="triangle"/>
          </a:ln>
        </p:spPr>
      </p:cxnSp>
      <p:cxnSp>
        <p:nvCxnSpPr>
          <p:cNvPr id="232" name="Google Shape;232;p28"/>
          <p:cNvCxnSpPr/>
          <p:nvPr/>
        </p:nvCxnSpPr>
        <p:spPr>
          <a:xfrm flipH="1">
            <a:off x="1727200" y="7492999"/>
            <a:ext cx="1618436" cy="536575"/>
          </a:xfrm>
          <a:prstGeom prst="straightConnector1">
            <a:avLst/>
          </a:prstGeom>
          <a:noFill/>
          <a:ln cap="flat" cmpd="sng" w="31750">
            <a:solidFill>
              <a:schemeClr val="dk1"/>
            </a:solidFill>
            <a:prstDash val="solid"/>
            <a:round/>
            <a:headEnd len="med" w="med" type="none"/>
            <a:tailEnd len="med" w="med" type="triangle"/>
          </a:ln>
        </p:spPr>
      </p:cxnSp>
      <p:sp>
        <p:nvSpPr>
          <p:cNvPr id="233" name="Google Shape;233;p28"/>
          <p:cNvSpPr/>
          <p:nvPr/>
        </p:nvSpPr>
        <p:spPr>
          <a:xfrm>
            <a:off x="3962400" y="4419600"/>
            <a:ext cx="3344768" cy="1073150"/>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Receptors </a:t>
            </a:r>
            <a:endParaRPr/>
          </a:p>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(sense organs)</a:t>
            </a:r>
            <a:endParaRPr b="1" i="0" sz="3200" u="none" cap="none" strike="noStrike">
              <a:solidFill>
                <a:srgbClr val="FF0000"/>
              </a:solidFill>
              <a:latin typeface="Arial"/>
              <a:ea typeface="Arial"/>
              <a:cs typeface="Arial"/>
              <a:sym typeface="Arial"/>
            </a:endParaRPr>
          </a:p>
        </p:txBody>
      </p:sp>
      <p:sp>
        <p:nvSpPr>
          <p:cNvPr id="234" name="Google Shape;234;p28"/>
          <p:cNvSpPr/>
          <p:nvPr/>
        </p:nvSpPr>
        <p:spPr>
          <a:xfrm>
            <a:off x="8788399" y="4546599"/>
            <a:ext cx="3452663" cy="751205"/>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Sensory nerve</a:t>
            </a:r>
            <a:endParaRPr b="1" i="0" sz="3200" u="none" cap="none" strike="noStrike">
              <a:solidFill>
                <a:srgbClr val="FF0000"/>
              </a:solidFill>
              <a:latin typeface="Arial"/>
              <a:ea typeface="Arial"/>
              <a:cs typeface="Arial"/>
              <a:sym typeface="Arial"/>
            </a:endParaRPr>
          </a:p>
        </p:txBody>
      </p:sp>
      <p:sp>
        <p:nvSpPr>
          <p:cNvPr id="235" name="Google Shape;235;p28"/>
          <p:cNvSpPr/>
          <p:nvPr/>
        </p:nvSpPr>
        <p:spPr>
          <a:xfrm>
            <a:off x="13233400" y="5918200"/>
            <a:ext cx="2481602" cy="643890"/>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Spinal cord</a:t>
            </a:r>
            <a:endParaRPr b="1" i="0" sz="3200" u="none" cap="none" strike="noStrike">
              <a:solidFill>
                <a:srgbClr val="FF0000"/>
              </a:solidFill>
              <a:latin typeface="Arial"/>
              <a:ea typeface="Arial"/>
              <a:cs typeface="Arial"/>
              <a:sym typeface="Arial"/>
            </a:endParaRPr>
          </a:p>
        </p:txBody>
      </p:sp>
      <p:sp>
        <p:nvSpPr>
          <p:cNvPr id="236" name="Google Shape;236;p28"/>
          <p:cNvSpPr/>
          <p:nvPr/>
        </p:nvSpPr>
        <p:spPr>
          <a:xfrm>
            <a:off x="8762999" y="7264399"/>
            <a:ext cx="3505201" cy="751205"/>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Motor Nerve</a:t>
            </a:r>
            <a:endParaRPr b="1" i="0" sz="3200" u="none" cap="none" strike="noStrike">
              <a:solidFill>
                <a:srgbClr val="FF0000"/>
              </a:solidFill>
              <a:latin typeface="Arial"/>
              <a:ea typeface="Arial"/>
              <a:cs typeface="Arial"/>
              <a:sym typeface="Arial"/>
            </a:endParaRPr>
          </a:p>
        </p:txBody>
      </p:sp>
      <p:sp>
        <p:nvSpPr>
          <p:cNvPr id="237" name="Google Shape;237;p28"/>
          <p:cNvSpPr/>
          <p:nvPr/>
        </p:nvSpPr>
        <p:spPr>
          <a:xfrm>
            <a:off x="3733800" y="7188200"/>
            <a:ext cx="3776350" cy="1073150"/>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Effectors</a:t>
            </a:r>
            <a:endParaRPr/>
          </a:p>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(Muscle/Gland)</a:t>
            </a:r>
            <a:endParaRPr b="1" i="0" sz="3200" u="none" cap="none" strike="noStrik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reflex_arc" id="243" name="Google Shape;243;p29"/>
          <p:cNvPicPr preferRelativeResize="0"/>
          <p:nvPr>
            <p:ph idx="1" type="subTitle"/>
          </p:nvPr>
        </p:nvPicPr>
        <p:blipFill rotWithShape="1">
          <a:blip r:embed="rId3">
            <a:alphaModFix/>
          </a:blip>
          <a:srcRect b="0" l="0" r="0" t="0"/>
          <a:stretch/>
        </p:blipFill>
        <p:spPr>
          <a:xfrm>
            <a:off x="2235200" y="1752600"/>
            <a:ext cx="11988800" cy="8143336"/>
          </a:xfrm>
          <a:prstGeom prst="rect">
            <a:avLst/>
          </a:prstGeom>
          <a:noFill/>
          <a:ln>
            <a:noFill/>
          </a:ln>
        </p:spPr>
      </p:pic>
      <p:sp>
        <p:nvSpPr>
          <p:cNvPr id="244" name="Google Shape;244;p29"/>
          <p:cNvSpPr txBox="1"/>
          <p:nvPr>
            <p:ph type="ctrTitle"/>
          </p:nvPr>
        </p:nvSpPr>
        <p:spPr>
          <a:xfrm>
            <a:off x="2387600" y="914400"/>
            <a:ext cx="11536392" cy="807156"/>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sz="3200" u="sng">
                <a:solidFill>
                  <a:srgbClr val="FF3300"/>
                </a:solidFill>
                <a:latin typeface="Times New Roman"/>
                <a:ea typeface="Times New Roman"/>
                <a:cs typeface="Times New Roman"/>
                <a:sym typeface="Times New Roman"/>
              </a:rPr>
              <a:t>REFLEX ARC</a:t>
            </a:r>
            <a:endParaRPr/>
          </a:p>
        </p:txBody>
      </p:sp>
      <p:sp>
        <p:nvSpPr>
          <p:cNvPr id="245" name="Google Shape;245;p29"/>
          <p:cNvSpPr/>
          <p:nvPr/>
        </p:nvSpPr>
        <p:spPr>
          <a:xfrm>
            <a:off x="2514600" y="9144000"/>
            <a:ext cx="2133600" cy="355600"/>
          </a:xfrm>
          <a:prstGeom prst="flowChartProcess">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1" name="Google Shape;251;p30"/>
          <p:cNvSpPr txBox="1"/>
          <p:nvPr>
            <p:ph idx="1" type="subTitle"/>
          </p:nvPr>
        </p:nvSpPr>
        <p:spPr>
          <a:xfrm>
            <a:off x="1905000" y="1778000"/>
            <a:ext cx="10668000" cy="7848600"/>
          </a:xfrm>
          <a:prstGeom prst="rect">
            <a:avLst/>
          </a:prstGeom>
          <a:noFill/>
          <a:ln>
            <a:noFill/>
          </a:ln>
        </p:spPr>
        <p:txBody>
          <a:bodyPr anchorCtr="0" anchor="t" bIns="45700" lIns="91425" spcFirstLastPara="1" rIns="91425" wrap="square" tIns="45700">
            <a:noAutofit/>
          </a:bodyPr>
          <a:lstStyle/>
          <a:p>
            <a:pPr indent="-431800" lvl="0" marL="457200" rtl="0" algn="l">
              <a:lnSpc>
                <a:spcPct val="80000"/>
              </a:lnSpc>
              <a:spcBef>
                <a:spcPts val="640"/>
              </a:spcBef>
              <a:spcAft>
                <a:spcPts val="0"/>
              </a:spcAft>
              <a:buSzPts val="3200"/>
              <a:buNone/>
            </a:pPr>
            <a:r>
              <a:rPr lang="en-US" sz="2800"/>
              <a:t>   </a:t>
            </a:r>
            <a:r>
              <a:rPr b="1" lang="en-US" sz="2800">
                <a:solidFill>
                  <a:srgbClr val="0000FF"/>
                </a:solidFill>
              </a:rPr>
              <a:t>In plants control and coordination is done by chemical </a:t>
            </a:r>
            <a:endParaRPr/>
          </a:p>
          <a:p>
            <a:pPr indent="-431800" lvl="0" marL="457200" rtl="0" algn="l">
              <a:lnSpc>
                <a:spcPct val="80000"/>
              </a:lnSpc>
              <a:spcBef>
                <a:spcPts val="640"/>
              </a:spcBef>
              <a:spcAft>
                <a:spcPts val="0"/>
              </a:spcAft>
              <a:buSzPts val="3200"/>
              <a:buNone/>
            </a:pPr>
            <a:r>
              <a:rPr b="1" lang="en-US" sz="2800">
                <a:solidFill>
                  <a:srgbClr val="0000FF"/>
                </a:solidFill>
              </a:rPr>
              <a:t>substances called </a:t>
            </a:r>
            <a:r>
              <a:rPr b="1" lang="en-US" sz="2800">
                <a:solidFill>
                  <a:srgbClr val="FF3300"/>
                </a:solidFill>
              </a:rPr>
              <a:t>plant hormones or phytohormones.</a:t>
            </a:r>
            <a:endParaRPr/>
          </a:p>
          <a:p>
            <a:pPr indent="-431800" lvl="0" marL="457200" rtl="0" algn="l">
              <a:lnSpc>
                <a:spcPct val="80000"/>
              </a:lnSpc>
              <a:spcBef>
                <a:spcPts val="640"/>
              </a:spcBef>
              <a:spcAft>
                <a:spcPts val="0"/>
              </a:spcAft>
              <a:buSzPts val="3200"/>
              <a:buNone/>
            </a:pPr>
            <a:r>
              <a:rPr lang="en-US" sz="2800">
                <a:solidFill>
                  <a:srgbClr val="0000FF"/>
                </a:solidFill>
              </a:rPr>
              <a:t>  </a:t>
            </a:r>
            <a:r>
              <a:rPr b="1" lang="en-US" sz="2800">
                <a:solidFill>
                  <a:srgbClr val="0000FF"/>
                </a:solidFill>
              </a:rPr>
              <a:t>There are five main types of plant hormones. They are :-</a:t>
            </a:r>
            <a:endParaRPr/>
          </a:p>
          <a:p>
            <a:pPr indent="-431800" lvl="0" marL="457200" rtl="0" algn="l">
              <a:lnSpc>
                <a:spcPct val="80000"/>
              </a:lnSpc>
              <a:spcBef>
                <a:spcPts val="640"/>
              </a:spcBef>
              <a:spcAft>
                <a:spcPts val="0"/>
              </a:spcAft>
              <a:buSzPts val="3200"/>
              <a:buNone/>
            </a:pPr>
            <a:r>
              <a:rPr b="1" lang="en-US" sz="2800">
                <a:solidFill>
                  <a:srgbClr val="0000FF"/>
                </a:solidFill>
              </a:rPr>
              <a:t>Auxins, Gibberillins, Cytokinins, Abscisic acid and </a:t>
            </a:r>
            <a:endParaRPr/>
          </a:p>
          <a:p>
            <a:pPr indent="-431800" lvl="0" marL="457200" rtl="0" algn="l">
              <a:lnSpc>
                <a:spcPct val="80000"/>
              </a:lnSpc>
              <a:spcBef>
                <a:spcPts val="640"/>
              </a:spcBef>
              <a:spcAft>
                <a:spcPts val="0"/>
              </a:spcAft>
              <a:buSzPts val="3200"/>
              <a:buNone/>
            </a:pPr>
            <a:r>
              <a:rPr b="1" lang="en-US" sz="2800">
                <a:solidFill>
                  <a:srgbClr val="0000FF"/>
                </a:solidFill>
              </a:rPr>
              <a:t>Ethylene</a:t>
            </a:r>
            <a:r>
              <a:rPr lang="en-US" sz="2800">
                <a:solidFill>
                  <a:srgbClr val="0000FF"/>
                </a:solidFill>
              </a:rPr>
              <a:t>. </a:t>
            </a:r>
            <a:endParaRPr/>
          </a:p>
          <a:p>
            <a:pPr indent="-431800" lvl="0" marL="457200" rtl="0" algn="l">
              <a:lnSpc>
                <a:spcPct val="80000"/>
              </a:lnSpc>
              <a:spcBef>
                <a:spcPts val="640"/>
              </a:spcBef>
              <a:spcAft>
                <a:spcPts val="0"/>
              </a:spcAft>
              <a:buSzPts val="3200"/>
              <a:buNone/>
            </a:pPr>
            <a:r>
              <a:t/>
            </a:r>
            <a:endParaRPr sz="2800">
              <a:solidFill>
                <a:srgbClr val="0000FF"/>
              </a:solidFill>
            </a:endParaRPr>
          </a:p>
          <a:p>
            <a:pPr indent="-431800" lvl="0" marL="457200" rtl="0" algn="l">
              <a:lnSpc>
                <a:spcPct val="80000"/>
              </a:lnSpc>
              <a:spcBef>
                <a:spcPts val="640"/>
              </a:spcBef>
              <a:spcAft>
                <a:spcPts val="0"/>
              </a:spcAft>
              <a:buSzPts val="3200"/>
              <a:buNone/>
            </a:pPr>
            <a:r>
              <a:rPr lang="en-US" sz="2800">
                <a:solidFill>
                  <a:srgbClr val="FF0066"/>
                </a:solidFill>
              </a:rPr>
              <a:t>  </a:t>
            </a:r>
            <a:r>
              <a:rPr b="1" lang="en-US" sz="2800">
                <a:solidFill>
                  <a:srgbClr val="FF3300"/>
                </a:solidFill>
              </a:rPr>
              <a:t>i) </a:t>
            </a:r>
            <a:r>
              <a:rPr b="1" lang="en-US" sz="2800" u="sng">
                <a:solidFill>
                  <a:srgbClr val="FF3300"/>
                </a:solidFill>
              </a:rPr>
              <a:t>Auxins :-</a:t>
            </a:r>
            <a:r>
              <a:rPr b="1" lang="en-US" sz="2800"/>
              <a:t> </a:t>
            </a:r>
            <a:r>
              <a:rPr b="1" lang="en-US" sz="2800">
                <a:solidFill>
                  <a:srgbClr val="0000FF"/>
                </a:solidFill>
              </a:rPr>
              <a:t>help in cell division, cell elongation and </a:t>
            </a:r>
            <a:endParaRPr/>
          </a:p>
          <a:p>
            <a:pPr indent="-431800" lvl="0" marL="457200" rtl="0" algn="l">
              <a:lnSpc>
                <a:spcPct val="80000"/>
              </a:lnSpc>
              <a:spcBef>
                <a:spcPts val="640"/>
              </a:spcBef>
              <a:spcAft>
                <a:spcPts val="0"/>
              </a:spcAft>
              <a:buSzPts val="3200"/>
              <a:buNone/>
            </a:pPr>
            <a:r>
              <a:rPr b="1" lang="en-US" sz="2800">
                <a:solidFill>
                  <a:srgbClr val="0000FF"/>
                </a:solidFill>
              </a:rPr>
              <a:t>     growth.</a:t>
            </a:r>
            <a:endParaRPr/>
          </a:p>
          <a:p>
            <a:pPr indent="-431800" lvl="0" marL="457200" rtl="0" algn="l">
              <a:lnSpc>
                <a:spcPct val="80000"/>
              </a:lnSpc>
              <a:spcBef>
                <a:spcPts val="640"/>
              </a:spcBef>
              <a:spcAft>
                <a:spcPts val="0"/>
              </a:spcAft>
              <a:buSzPts val="3200"/>
              <a:buNone/>
            </a:pPr>
            <a:r>
              <a:t/>
            </a:r>
            <a:endParaRPr b="1" sz="2800">
              <a:solidFill>
                <a:srgbClr val="FF0066"/>
              </a:solidFill>
            </a:endParaRPr>
          </a:p>
          <a:p>
            <a:pPr indent="-431800" lvl="0" marL="457200" rtl="0" algn="l">
              <a:lnSpc>
                <a:spcPct val="80000"/>
              </a:lnSpc>
              <a:spcBef>
                <a:spcPts val="640"/>
              </a:spcBef>
              <a:spcAft>
                <a:spcPts val="0"/>
              </a:spcAft>
              <a:buSzPts val="3200"/>
              <a:buNone/>
            </a:pPr>
            <a:r>
              <a:rPr b="1" lang="en-US" sz="2800">
                <a:solidFill>
                  <a:srgbClr val="FF0066"/>
                </a:solidFill>
              </a:rPr>
              <a:t> </a:t>
            </a:r>
            <a:r>
              <a:rPr b="1" lang="en-US" sz="2800">
                <a:solidFill>
                  <a:srgbClr val="FF3300"/>
                </a:solidFill>
              </a:rPr>
              <a:t>ii) </a:t>
            </a:r>
            <a:r>
              <a:rPr b="1" lang="en-US" sz="2800" u="sng">
                <a:solidFill>
                  <a:srgbClr val="FF3300"/>
                </a:solidFill>
              </a:rPr>
              <a:t>Gibberillins :-</a:t>
            </a:r>
            <a:r>
              <a:rPr b="1" lang="en-US" sz="2800"/>
              <a:t> </a:t>
            </a:r>
            <a:r>
              <a:rPr b="1" lang="en-US" sz="2800">
                <a:solidFill>
                  <a:srgbClr val="0000FF"/>
                </a:solidFill>
              </a:rPr>
              <a:t>help in growth of stem and branches.</a:t>
            </a:r>
            <a:endParaRPr/>
          </a:p>
          <a:p>
            <a:pPr indent="-431800" lvl="0" marL="457200" rtl="0" algn="l">
              <a:lnSpc>
                <a:spcPct val="80000"/>
              </a:lnSpc>
              <a:spcBef>
                <a:spcPts val="640"/>
              </a:spcBef>
              <a:spcAft>
                <a:spcPts val="0"/>
              </a:spcAft>
              <a:buSzPts val="3200"/>
              <a:buNone/>
            </a:pPr>
            <a:r>
              <a:t/>
            </a:r>
            <a:endParaRPr b="1" sz="2800">
              <a:solidFill>
                <a:srgbClr val="FF3300"/>
              </a:solidFill>
            </a:endParaRPr>
          </a:p>
          <a:p>
            <a:pPr indent="-431800" lvl="0" marL="457200" rtl="0" algn="l">
              <a:lnSpc>
                <a:spcPct val="80000"/>
              </a:lnSpc>
              <a:spcBef>
                <a:spcPts val="640"/>
              </a:spcBef>
              <a:spcAft>
                <a:spcPts val="0"/>
              </a:spcAft>
              <a:buSzPts val="3200"/>
              <a:buNone/>
            </a:pPr>
            <a:r>
              <a:rPr b="1" lang="en-US" sz="2800">
                <a:solidFill>
                  <a:srgbClr val="FF3300"/>
                </a:solidFill>
              </a:rPr>
              <a:t>iii) </a:t>
            </a:r>
            <a:r>
              <a:rPr b="1" lang="en-US" sz="2800" u="sng">
                <a:solidFill>
                  <a:srgbClr val="FF3300"/>
                </a:solidFill>
              </a:rPr>
              <a:t>Cytokinins:-</a:t>
            </a:r>
            <a:r>
              <a:rPr b="1" lang="en-US" sz="2800">
                <a:solidFill>
                  <a:srgbClr val="FF0066"/>
                </a:solidFill>
              </a:rPr>
              <a:t> </a:t>
            </a:r>
            <a:r>
              <a:rPr b="1" lang="en-US" sz="2800">
                <a:solidFill>
                  <a:srgbClr val="0000FF"/>
                </a:solidFill>
              </a:rPr>
              <a:t>help in cell division, formation of fruits and </a:t>
            </a:r>
            <a:endParaRPr/>
          </a:p>
          <a:p>
            <a:pPr indent="-431800" lvl="0" marL="457200" rtl="0" algn="l">
              <a:lnSpc>
                <a:spcPct val="80000"/>
              </a:lnSpc>
              <a:spcBef>
                <a:spcPts val="640"/>
              </a:spcBef>
              <a:spcAft>
                <a:spcPts val="0"/>
              </a:spcAft>
              <a:buSzPts val="3200"/>
              <a:buNone/>
            </a:pPr>
            <a:r>
              <a:rPr b="1" lang="en-US" sz="2800">
                <a:solidFill>
                  <a:srgbClr val="0000FF"/>
                </a:solidFill>
              </a:rPr>
              <a:t>     seeds.</a:t>
            </a:r>
            <a:endParaRPr/>
          </a:p>
          <a:p>
            <a:pPr indent="-431800" lvl="0" marL="457200" rtl="0" algn="l">
              <a:lnSpc>
                <a:spcPct val="80000"/>
              </a:lnSpc>
              <a:spcBef>
                <a:spcPts val="640"/>
              </a:spcBef>
              <a:spcAft>
                <a:spcPts val="0"/>
              </a:spcAft>
              <a:buSzPts val="3200"/>
              <a:buNone/>
            </a:pPr>
            <a:r>
              <a:t/>
            </a:r>
            <a:endParaRPr b="1" sz="2800">
              <a:solidFill>
                <a:srgbClr val="0000FF"/>
              </a:solidFill>
            </a:endParaRPr>
          </a:p>
          <a:p>
            <a:pPr indent="-431800" lvl="0" marL="457200" rtl="0" algn="l">
              <a:lnSpc>
                <a:spcPct val="80000"/>
              </a:lnSpc>
              <a:spcBef>
                <a:spcPts val="640"/>
              </a:spcBef>
              <a:spcAft>
                <a:spcPts val="0"/>
              </a:spcAft>
              <a:buSzPts val="3200"/>
              <a:buNone/>
            </a:pPr>
            <a:r>
              <a:rPr b="1" lang="en-US" sz="2800">
                <a:solidFill>
                  <a:srgbClr val="FF3300"/>
                </a:solidFill>
              </a:rPr>
              <a:t>iv) </a:t>
            </a:r>
            <a:r>
              <a:rPr b="1" lang="en-US" sz="2800" u="sng">
                <a:solidFill>
                  <a:srgbClr val="FF3300"/>
                </a:solidFill>
              </a:rPr>
              <a:t>Abscisic acid :-</a:t>
            </a:r>
            <a:r>
              <a:rPr b="1" lang="en-US" sz="2800">
                <a:solidFill>
                  <a:srgbClr val="0000FF"/>
                </a:solidFill>
              </a:rPr>
              <a:t> inhibits growth and affects wilting of </a:t>
            </a:r>
            <a:endParaRPr/>
          </a:p>
          <a:p>
            <a:pPr indent="-431800" lvl="0" marL="457200" rtl="0" algn="l">
              <a:lnSpc>
                <a:spcPct val="80000"/>
              </a:lnSpc>
              <a:spcBef>
                <a:spcPts val="640"/>
              </a:spcBef>
              <a:spcAft>
                <a:spcPts val="0"/>
              </a:spcAft>
              <a:buSzPts val="3200"/>
              <a:buNone/>
            </a:pPr>
            <a:r>
              <a:rPr b="1" lang="en-US" sz="2800">
                <a:solidFill>
                  <a:srgbClr val="0000FF"/>
                </a:solidFill>
              </a:rPr>
              <a:t>     leaves.</a:t>
            </a:r>
            <a:endParaRPr/>
          </a:p>
          <a:p>
            <a:pPr indent="-431800" lvl="0" marL="457200" rtl="0" algn="l">
              <a:lnSpc>
                <a:spcPct val="80000"/>
              </a:lnSpc>
              <a:spcBef>
                <a:spcPts val="640"/>
              </a:spcBef>
              <a:spcAft>
                <a:spcPts val="0"/>
              </a:spcAft>
              <a:buSzPts val="3200"/>
              <a:buNone/>
            </a:pPr>
            <a:r>
              <a:t/>
            </a:r>
            <a:endParaRPr b="1" sz="2800">
              <a:solidFill>
                <a:srgbClr val="FF3300"/>
              </a:solidFill>
            </a:endParaRPr>
          </a:p>
          <a:p>
            <a:pPr indent="-431800" lvl="0" marL="457200" rtl="0" algn="l">
              <a:lnSpc>
                <a:spcPct val="80000"/>
              </a:lnSpc>
              <a:spcBef>
                <a:spcPts val="640"/>
              </a:spcBef>
              <a:spcAft>
                <a:spcPts val="0"/>
              </a:spcAft>
              <a:buSzPts val="3200"/>
              <a:buNone/>
            </a:pPr>
            <a:r>
              <a:rPr b="1" lang="en-US" sz="2800">
                <a:solidFill>
                  <a:srgbClr val="FF3300"/>
                </a:solidFill>
              </a:rPr>
              <a:t>vi) </a:t>
            </a:r>
            <a:r>
              <a:rPr b="1" lang="en-US" sz="2800" u="sng">
                <a:solidFill>
                  <a:srgbClr val="FF3300"/>
                </a:solidFill>
              </a:rPr>
              <a:t>Ethylene :-</a:t>
            </a:r>
            <a:r>
              <a:rPr b="1" lang="en-US" sz="2800"/>
              <a:t> </a:t>
            </a:r>
            <a:r>
              <a:rPr b="1" lang="en-US" sz="2800">
                <a:solidFill>
                  <a:srgbClr val="0000FF"/>
                </a:solidFill>
              </a:rPr>
              <a:t>helps in flowering and ripening of fruits. </a:t>
            </a:r>
            <a:endParaRPr/>
          </a:p>
        </p:txBody>
      </p:sp>
      <p:sp>
        <p:nvSpPr>
          <p:cNvPr id="252" name="Google Shape;252;p30"/>
          <p:cNvSpPr txBox="1"/>
          <p:nvPr>
            <p:ph type="ctrTitle"/>
          </p:nvPr>
        </p:nvSpPr>
        <p:spPr>
          <a:xfrm>
            <a:off x="1727200" y="736600"/>
            <a:ext cx="7772400" cy="53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FF3300"/>
                </a:solidFill>
                <a:latin typeface="Times New Roman"/>
                <a:ea typeface="Times New Roman"/>
                <a:cs typeface="Times New Roman"/>
                <a:sym typeface="Times New Roman"/>
              </a:rPr>
              <a:t>5) </a:t>
            </a:r>
            <a:r>
              <a:rPr b="1" lang="en-US" u="sng">
                <a:solidFill>
                  <a:srgbClr val="FF3300"/>
                </a:solidFill>
                <a:latin typeface="Times New Roman"/>
                <a:ea typeface="Times New Roman"/>
                <a:cs typeface="Times New Roman"/>
                <a:sym typeface="Times New Roman"/>
              </a:rPr>
              <a:t>Coordination in plants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1"/>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8" name="Google Shape;258;p31"/>
          <p:cNvSpPr txBox="1"/>
          <p:nvPr>
            <p:ph idx="1" type="subTitle"/>
          </p:nvPr>
        </p:nvSpPr>
        <p:spPr>
          <a:xfrm>
            <a:off x="1778000" y="1498600"/>
            <a:ext cx="10160000" cy="7874000"/>
          </a:xfrm>
          <a:prstGeom prst="rect">
            <a:avLst/>
          </a:prstGeom>
          <a:noFill/>
          <a:ln>
            <a:noFill/>
          </a:ln>
        </p:spPr>
        <p:txBody>
          <a:bodyPr anchorCtr="0" anchor="t" bIns="45700" lIns="91425" spcFirstLastPara="1" rIns="91425" wrap="square" tIns="45700">
            <a:noAutofit/>
          </a:bodyPr>
          <a:lstStyle/>
          <a:p>
            <a:pPr indent="-431800" lvl="0" marL="457200" rtl="0" algn="l">
              <a:lnSpc>
                <a:spcPct val="80000"/>
              </a:lnSpc>
              <a:spcBef>
                <a:spcPts val="640"/>
              </a:spcBef>
              <a:spcAft>
                <a:spcPts val="0"/>
              </a:spcAft>
              <a:buSzPts val="3200"/>
              <a:buNone/>
            </a:pPr>
            <a:r>
              <a:rPr lang="en-US" sz="2400"/>
              <a:t>     </a:t>
            </a:r>
            <a:r>
              <a:rPr b="1" lang="en-US" sz="2400">
                <a:solidFill>
                  <a:srgbClr val="0000FF"/>
                </a:solidFill>
              </a:rPr>
              <a:t>Movements in plants are of two main types. They are :-Tropic movements and Nastic movements.</a:t>
            </a:r>
            <a:endParaRPr/>
          </a:p>
          <a:p>
            <a:pPr indent="-431800" lvl="0" marL="457200" rtl="0" algn="l">
              <a:lnSpc>
                <a:spcPct val="80000"/>
              </a:lnSpc>
              <a:spcBef>
                <a:spcPts val="640"/>
              </a:spcBef>
              <a:spcAft>
                <a:spcPts val="0"/>
              </a:spcAft>
              <a:buSzPts val="3200"/>
              <a:buNone/>
            </a:pPr>
            <a:r>
              <a:rPr b="1" lang="en-US" sz="2400">
                <a:solidFill>
                  <a:srgbClr val="FF3300"/>
                </a:solidFill>
                <a:latin typeface="Times New Roman"/>
                <a:ea typeface="Times New Roman"/>
                <a:cs typeface="Times New Roman"/>
                <a:sym typeface="Times New Roman"/>
              </a:rPr>
              <a:t>a) </a:t>
            </a:r>
            <a:r>
              <a:rPr b="1" lang="en-US" sz="2400" u="sng">
                <a:solidFill>
                  <a:srgbClr val="FF3300"/>
                </a:solidFill>
                <a:latin typeface="Times New Roman"/>
                <a:ea typeface="Times New Roman"/>
                <a:cs typeface="Times New Roman"/>
                <a:sym typeface="Times New Roman"/>
              </a:rPr>
              <a:t>Tropic movements :-</a:t>
            </a:r>
            <a:r>
              <a:rPr b="1" lang="en-US" sz="2400"/>
              <a:t> </a:t>
            </a:r>
            <a:r>
              <a:rPr b="1" lang="en-US" sz="2400">
                <a:solidFill>
                  <a:srgbClr val="0000FF"/>
                </a:solidFill>
              </a:rPr>
              <a:t>are directional movements towards or </a:t>
            </a:r>
            <a:endParaRPr/>
          </a:p>
          <a:p>
            <a:pPr indent="-431800" lvl="0" marL="457200" rtl="0" algn="l">
              <a:lnSpc>
                <a:spcPct val="80000"/>
              </a:lnSpc>
              <a:spcBef>
                <a:spcPts val="640"/>
              </a:spcBef>
              <a:spcAft>
                <a:spcPts val="0"/>
              </a:spcAft>
              <a:buSzPts val="3200"/>
              <a:buNone/>
            </a:pPr>
            <a:r>
              <a:rPr b="1" lang="en-US" sz="2400">
                <a:solidFill>
                  <a:srgbClr val="0000FF"/>
                </a:solidFill>
              </a:rPr>
              <a:t>     away from the stimulus and it depends on  growth. They are of </a:t>
            </a:r>
            <a:endParaRPr/>
          </a:p>
          <a:p>
            <a:pPr indent="-431800" lvl="0" marL="457200" rtl="0" algn="l">
              <a:lnSpc>
                <a:spcPct val="80000"/>
              </a:lnSpc>
              <a:spcBef>
                <a:spcPts val="640"/>
              </a:spcBef>
              <a:spcAft>
                <a:spcPts val="0"/>
              </a:spcAft>
              <a:buSzPts val="3200"/>
              <a:buNone/>
            </a:pPr>
            <a:r>
              <a:rPr b="1" lang="en-US" sz="2400">
                <a:solidFill>
                  <a:srgbClr val="0000FF"/>
                </a:solidFill>
              </a:rPr>
              <a:t>     different types like Phototropism, Geotropism, Chemotropism, </a:t>
            </a:r>
            <a:endParaRPr/>
          </a:p>
          <a:p>
            <a:pPr indent="-431800" lvl="0" marL="457200" rtl="0" algn="l">
              <a:lnSpc>
                <a:spcPct val="80000"/>
              </a:lnSpc>
              <a:spcBef>
                <a:spcPts val="640"/>
              </a:spcBef>
              <a:spcAft>
                <a:spcPts val="0"/>
              </a:spcAft>
              <a:buSzPts val="3200"/>
              <a:buNone/>
            </a:pPr>
            <a:r>
              <a:rPr b="1" lang="en-US" sz="2400">
                <a:solidFill>
                  <a:srgbClr val="0000FF"/>
                </a:solidFill>
              </a:rPr>
              <a:t>     Hydrotropism etc.</a:t>
            </a:r>
            <a:endParaRPr/>
          </a:p>
          <a:p>
            <a:pPr indent="-431800" lvl="0" marL="457200" rtl="0" algn="l">
              <a:lnSpc>
                <a:spcPct val="80000"/>
              </a:lnSpc>
              <a:spcBef>
                <a:spcPts val="640"/>
              </a:spcBef>
              <a:spcAft>
                <a:spcPts val="0"/>
              </a:spcAft>
              <a:buSzPts val="3200"/>
              <a:buNone/>
            </a:pPr>
            <a:r>
              <a:t/>
            </a:r>
            <a:endParaRPr b="1" sz="2400">
              <a:solidFill>
                <a:srgbClr val="0000FF"/>
              </a:solidFill>
            </a:endParaRPr>
          </a:p>
          <a:p>
            <a:pPr indent="-431800" lvl="0" marL="457200" rtl="0" algn="l">
              <a:lnSpc>
                <a:spcPct val="80000"/>
              </a:lnSpc>
              <a:spcBef>
                <a:spcPts val="640"/>
              </a:spcBef>
              <a:spcAft>
                <a:spcPts val="0"/>
              </a:spcAft>
              <a:buSzPts val="3200"/>
              <a:buNone/>
            </a:pPr>
            <a:r>
              <a:rPr b="1" lang="en-US" sz="2400">
                <a:solidFill>
                  <a:srgbClr val="FF3300"/>
                </a:solidFill>
              </a:rPr>
              <a:t>  i) </a:t>
            </a:r>
            <a:r>
              <a:rPr b="1" lang="en-US" sz="2400" u="sng">
                <a:solidFill>
                  <a:srgbClr val="FF3300"/>
                </a:solidFill>
              </a:rPr>
              <a:t>Phototropism :-</a:t>
            </a:r>
            <a:r>
              <a:rPr b="1" lang="en-US" sz="2400"/>
              <a:t> </a:t>
            </a:r>
            <a:r>
              <a:rPr b="1" lang="en-US" sz="2400">
                <a:solidFill>
                  <a:srgbClr val="0000FF"/>
                </a:solidFill>
              </a:rPr>
              <a:t>is movement of plants in response to light. If it is </a:t>
            </a:r>
            <a:endParaRPr/>
          </a:p>
          <a:p>
            <a:pPr indent="-431800" lvl="0" marL="457200" rtl="0" algn="l">
              <a:lnSpc>
                <a:spcPct val="80000"/>
              </a:lnSpc>
              <a:spcBef>
                <a:spcPts val="640"/>
              </a:spcBef>
              <a:spcAft>
                <a:spcPts val="0"/>
              </a:spcAft>
              <a:buSzPts val="3200"/>
              <a:buNone/>
            </a:pPr>
            <a:r>
              <a:rPr b="1" lang="en-US" sz="2400">
                <a:solidFill>
                  <a:srgbClr val="0000FF"/>
                </a:solidFill>
              </a:rPr>
              <a:t>     towards light, it is called positive phototropism. Eg:- Bending of </a:t>
            </a:r>
            <a:endParaRPr/>
          </a:p>
          <a:p>
            <a:pPr indent="-431800" lvl="0" marL="457200" rtl="0" algn="l">
              <a:lnSpc>
                <a:spcPct val="80000"/>
              </a:lnSpc>
              <a:spcBef>
                <a:spcPts val="640"/>
              </a:spcBef>
              <a:spcAft>
                <a:spcPts val="0"/>
              </a:spcAft>
              <a:buSzPts val="3200"/>
              <a:buNone/>
            </a:pPr>
            <a:r>
              <a:rPr b="1" lang="en-US" sz="2400">
                <a:solidFill>
                  <a:srgbClr val="0000FF"/>
                </a:solidFill>
              </a:rPr>
              <a:t>     shoot towards light. If it is away from light, it is called negative </a:t>
            </a:r>
            <a:endParaRPr/>
          </a:p>
          <a:p>
            <a:pPr indent="-431800" lvl="0" marL="457200" rtl="0" algn="l">
              <a:lnSpc>
                <a:spcPct val="80000"/>
              </a:lnSpc>
              <a:spcBef>
                <a:spcPts val="640"/>
              </a:spcBef>
              <a:spcAft>
                <a:spcPts val="0"/>
              </a:spcAft>
              <a:buSzPts val="3200"/>
              <a:buNone/>
            </a:pPr>
            <a:r>
              <a:rPr b="1" lang="en-US" sz="2400">
                <a:solidFill>
                  <a:srgbClr val="0000FF"/>
                </a:solidFill>
              </a:rPr>
              <a:t>     phototropism. Eg:- Bending of root away from light.</a:t>
            </a:r>
            <a:endParaRPr/>
          </a:p>
          <a:p>
            <a:pPr indent="-431800" lvl="0" marL="457200" rtl="0" algn="l">
              <a:lnSpc>
                <a:spcPct val="80000"/>
              </a:lnSpc>
              <a:spcBef>
                <a:spcPts val="640"/>
              </a:spcBef>
              <a:spcAft>
                <a:spcPts val="0"/>
              </a:spcAft>
              <a:buSzPts val="3200"/>
              <a:buNone/>
            </a:pPr>
            <a:r>
              <a:t/>
            </a:r>
            <a:endParaRPr b="1" sz="2400">
              <a:solidFill>
                <a:srgbClr val="0000FF"/>
              </a:solidFill>
            </a:endParaRPr>
          </a:p>
          <a:p>
            <a:pPr indent="-431800" lvl="0" marL="457200" rtl="0" algn="l">
              <a:lnSpc>
                <a:spcPct val="80000"/>
              </a:lnSpc>
              <a:spcBef>
                <a:spcPts val="640"/>
              </a:spcBef>
              <a:spcAft>
                <a:spcPts val="0"/>
              </a:spcAft>
              <a:buSzPts val="3200"/>
              <a:buNone/>
            </a:pPr>
            <a:r>
              <a:rPr b="1" lang="en-US" sz="2400">
                <a:solidFill>
                  <a:srgbClr val="FF0066"/>
                </a:solidFill>
              </a:rPr>
              <a:t> </a:t>
            </a:r>
            <a:r>
              <a:rPr b="1" lang="en-US" sz="2400">
                <a:solidFill>
                  <a:srgbClr val="FF3300"/>
                </a:solidFill>
              </a:rPr>
              <a:t>ii) </a:t>
            </a:r>
            <a:r>
              <a:rPr b="1" lang="en-US" sz="2400" u="sng">
                <a:solidFill>
                  <a:srgbClr val="FF3300"/>
                </a:solidFill>
              </a:rPr>
              <a:t>Geotropism :-</a:t>
            </a:r>
            <a:r>
              <a:rPr b="1" lang="en-US" sz="2400"/>
              <a:t> </a:t>
            </a:r>
            <a:r>
              <a:rPr b="1" lang="en-US" sz="2400">
                <a:solidFill>
                  <a:srgbClr val="0000FF"/>
                </a:solidFill>
              </a:rPr>
              <a:t>is the movement of plants in response to gravity. If it is </a:t>
            </a:r>
            <a:endParaRPr/>
          </a:p>
          <a:p>
            <a:pPr indent="-431800" lvl="0" marL="457200" rtl="0" algn="l">
              <a:lnSpc>
                <a:spcPct val="80000"/>
              </a:lnSpc>
              <a:spcBef>
                <a:spcPts val="640"/>
              </a:spcBef>
              <a:spcAft>
                <a:spcPts val="0"/>
              </a:spcAft>
              <a:buSzPts val="3200"/>
              <a:buNone/>
            </a:pPr>
            <a:r>
              <a:rPr b="1" lang="en-US" sz="2400">
                <a:solidFill>
                  <a:srgbClr val="0000FF"/>
                </a:solidFill>
              </a:rPr>
              <a:t>     towards gravity it is called positive geotropism. Eg:- Downward        </a:t>
            </a:r>
            <a:endParaRPr/>
          </a:p>
          <a:p>
            <a:pPr indent="-431800" lvl="0" marL="457200" rtl="0" algn="l">
              <a:lnSpc>
                <a:spcPct val="80000"/>
              </a:lnSpc>
              <a:spcBef>
                <a:spcPts val="640"/>
              </a:spcBef>
              <a:spcAft>
                <a:spcPts val="0"/>
              </a:spcAft>
              <a:buSzPts val="3200"/>
              <a:buNone/>
            </a:pPr>
            <a:r>
              <a:rPr b="1" lang="en-US" sz="2400">
                <a:solidFill>
                  <a:srgbClr val="0000FF"/>
                </a:solidFill>
              </a:rPr>
              <a:t>     growth of roots. If it is away from gravity it is called negative </a:t>
            </a:r>
            <a:endParaRPr/>
          </a:p>
          <a:p>
            <a:pPr indent="-431800" lvl="0" marL="457200" rtl="0" algn="l">
              <a:lnSpc>
                <a:spcPct val="80000"/>
              </a:lnSpc>
              <a:spcBef>
                <a:spcPts val="640"/>
              </a:spcBef>
              <a:spcAft>
                <a:spcPts val="0"/>
              </a:spcAft>
              <a:buSzPts val="3200"/>
              <a:buNone/>
            </a:pPr>
            <a:r>
              <a:rPr b="1" lang="en-US" sz="2400">
                <a:solidFill>
                  <a:srgbClr val="0000FF"/>
                </a:solidFill>
              </a:rPr>
              <a:t>     geotropism. Eg:- Upward growth of shoot.</a:t>
            </a:r>
            <a:endParaRPr/>
          </a:p>
          <a:p>
            <a:pPr indent="-431800" lvl="0" marL="457200" rtl="0" algn="l">
              <a:lnSpc>
                <a:spcPct val="80000"/>
              </a:lnSpc>
              <a:spcBef>
                <a:spcPts val="640"/>
              </a:spcBef>
              <a:spcAft>
                <a:spcPts val="0"/>
              </a:spcAft>
              <a:buSzPts val="3200"/>
              <a:buNone/>
            </a:pPr>
            <a:r>
              <a:t/>
            </a:r>
            <a:endParaRPr b="1" sz="2400">
              <a:solidFill>
                <a:srgbClr val="0000FF"/>
              </a:solidFill>
            </a:endParaRPr>
          </a:p>
          <a:p>
            <a:pPr indent="-431800" lvl="0" marL="457200" rtl="0" algn="l">
              <a:lnSpc>
                <a:spcPct val="80000"/>
              </a:lnSpc>
              <a:spcBef>
                <a:spcPts val="640"/>
              </a:spcBef>
              <a:spcAft>
                <a:spcPts val="0"/>
              </a:spcAft>
              <a:buSzPts val="3200"/>
              <a:buNone/>
            </a:pPr>
            <a:r>
              <a:rPr b="1" lang="en-US" sz="2400">
                <a:solidFill>
                  <a:srgbClr val="FF3300"/>
                </a:solidFill>
              </a:rPr>
              <a:t>iii) </a:t>
            </a:r>
            <a:r>
              <a:rPr b="1" lang="en-US" sz="2400" u="sng">
                <a:solidFill>
                  <a:srgbClr val="FF3300"/>
                </a:solidFill>
              </a:rPr>
              <a:t>Chemotropism :-</a:t>
            </a:r>
            <a:r>
              <a:rPr b="1" lang="en-US" sz="2400"/>
              <a:t> </a:t>
            </a:r>
            <a:r>
              <a:rPr b="1" lang="en-US" sz="2400">
                <a:solidFill>
                  <a:srgbClr val="0000FF"/>
                </a:solidFill>
              </a:rPr>
              <a:t>is movement of plant in response to chemical </a:t>
            </a:r>
            <a:endParaRPr/>
          </a:p>
          <a:p>
            <a:pPr indent="-431800" lvl="0" marL="457200" rtl="0" algn="l">
              <a:lnSpc>
                <a:spcPct val="80000"/>
              </a:lnSpc>
              <a:spcBef>
                <a:spcPts val="640"/>
              </a:spcBef>
              <a:spcAft>
                <a:spcPts val="0"/>
              </a:spcAft>
              <a:buSzPts val="3200"/>
              <a:buNone/>
            </a:pPr>
            <a:r>
              <a:rPr b="1" lang="en-US" sz="2400">
                <a:solidFill>
                  <a:srgbClr val="0000FF"/>
                </a:solidFill>
              </a:rPr>
              <a:t>     stimuli. Eg:- Growth of pollen tube towards the ovule.</a:t>
            </a:r>
            <a:endParaRPr/>
          </a:p>
          <a:p>
            <a:pPr indent="-431800" lvl="0" marL="457200" rtl="0" algn="l">
              <a:lnSpc>
                <a:spcPct val="80000"/>
              </a:lnSpc>
              <a:spcBef>
                <a:spcPts val="640"/>
              </a:spcBef>
              <a:spcAft>
                <a:spcPts val="0"/>
              </a:spcAft>
              <a:buSzPts val="3200"/>
              <a:buNone/>
            </a:pPr>
            <a:r>
              <a:t/>
            </a:r>
            <a:endParaRPr b="1" sz="2400">
              <a:solidFill>
                <a:srgbClr val="0000FF"/>
              </a:solidFill>
            </a:endParaRPr>
          </a:p>
          <a:p>
            <a:pPr indent="-431800" lvl="0" marL="457200" rtl="0" algn="l">
              <a:lnSpc>
                <a:spcPct val="80000"/>
              </a:lnSpc>
              <a:spcBef>
                <a:spcPts val="640"/>
              </a:spcBef>
              <a:spcAft>
                <a:spcPts val="0"/>
              </a:spcAft>
              <a:buSzPts val="3200"/>
              <a:buNone/>
            </a:pPr>
            <a:r>
              <a:rPr b="1" lang="en-US" sz="2400">
                <a:solidFill>
                  <a:srgbClr val="FF3300"/>
                </a:solidFill>
              </a:rPr>
              <a:t>iv) </a:t>
            </a:r>
            <a:r>
              <a:rPr b="1" lang="en-US" sz="2400" u="sng">
                <a:solidFill>
                  <a:srgbClr val="FF3300"/>
                </a:solidFill>
              </a:rPr>
              <a:t>Hydrotropism :-</a:t>
            </a:r>
            <a:r>
              <a:rPr b="1" lang="en-US" sz="2400">
                <a:solidFill>
                  <a:srgbClr val="0000FF"/>
                </a:solidFill>
              </a:rPr>
              <a:t> is the movement of plants in response to water.</a:t>
            </a:r>
            <a:endParaRPr/>
          </a:p>
          <a:p>
            <a:pPr indent="-431800" lvl="0" marL="457200" rtl="0" algn="l">
              <a:lnSpc>
                <a:spcPct val="80000"/>
              </a:lnSpc>
              <a:spcBef>
                <a:spcPts val="640"/>
              </a:spcBef>
              <a:spcAft>
                <a:spcPts val="0"/>
              </a:spcAft>
              <a:buSzPts val="3200"/>
              <a:buNone/>
            </a:pPr>
            <a:r>
              <a:rPr b="1" lang="en-US" sz="2400">
                <a:solidFill>
                  <a:srgbClr val="0000FF"/>
                </a:solidFill>
              </a:rPr>
              <a:t>     Eg :- Growth of roots towards water.</a:t>
            </a:r>
            <a:endParaRPr/>
          </a:p>
        </p:txBody>
      </p:sp>
      <p:sp>
        <p:nvSpPr>
          <p:cNvPr id="259" name="Google Shape;259;p31"/>
          <p:cNvSpPr txBox="1"/>
          <p:nvPr>
            <p:ph type="ctrTitle"/>
          </p:nvPr>
        </p:nvSpPr>
        <p:spPr>
          <a:xfrm>
            <a:off x="1752600" y="787400"/>
            <a:ext cx="7772400" cy="381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FF3300"/>
                </a:solidFill>
                <a:latin typeface="Times New Roman"/>
                <a:ea typeface="Times New Roman"/>
                <a:cs typeface="Times New Roman"/>
                <a:sym typeface="Times New Roman"/>
              </a:rPr>
              <a:t>6) </a:t>
            </a:r>
            <a:r>
              <a:rPr b="1" lang="en-US" u="sng">
                <a:solidFill>
                  <a:srgbClr val="FF3300"/>
                </a:solidFill>
                <a:latin typeface="Times New Roman"/>
                <a:ea typeface="Times New Roman"/>
                <a:cs typeface="Times New Roman"/>
                <a:sym typeface="Times New Roman"/>
              </a:rPr>
              <a:t>Movements in plants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99" name="Shape 99"/>
        <p:cNvGrpSpPr/>
        <p:nvPr/>
      </p:nvGrpSpPr>
      <p:grpSpPr>
        <a:xfrm>
          <a:off x="0" y="0"/>
          <a:ext cx="0" cy="0"/>
          <a:chOff x="0" y="0"/>
          <a:chExt cx="0" cy="0"/>
        </a:xfrm>
      </p:grpSpPr>
      <p:sp>
        <p:nvSpPr>
          <p:cNvPr id="100" name="Google Shape;100;p2"/>
          <p:cNvSpPr/>
          <p:nvPr/>
        </p:nvSpPr>
        <p:spPr>
          <a:xfrm>
            <a:off x="7436419" y="9258300"/>
            <a:ext cx="108515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03" name="Google Shape;103;p2"/>
          <p:cNvSpPr txBox="1"/>
          <p:nvPr/>
        </p:nvSpPr>
        <p:spPr>
          <a:xfrm>
            <a:off x="2163064" y="1663388"/>
            <a:ext cx="12289536" cy="7582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FF"/>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The changes in the environment to which living organisms respond are called </a:t>
            </a:r>
            <a:r>
              <a:rPr b="1" i="0" lang="en-US" sz="3200" u="none" cap="none" strike="noStrike">
                <a:solidFill>
                  <a:srgbClr val="FF0066"/>
                </a:solidFill>
                <a:latin typeface="Arial"/>
                <a:ea typeface="Arial"/>
                <a:cs typeface="Arial"/>
                <a:sym typeface="Arial"/>
              </a:rPr>
              <a:t>stimuli.</a:t>
            </a:r>
            <a:br>
              <a:rPr b="1" i="0" lang="en-US" sz="3200" u="none" cap="none" strike="noStrike">
                <a:solidFill>
                  <a:srgbClr val="0000FF"/>
                </a:solidFill>
                <a:latin typeface="Arial"/>
                <a:ea typeface="Arial"/>
                <a:cs typeface="Arial"/>
                <a:sym typeface="Arial"/>
              </a:rPr>
            </a:br>
            <a:r>
              <a:rPr b="1" i="0" lang="en-US" sz="3200" u="none" cap="none" strike="noStrike">
                <a:solidFill>
                  <a:srgbClr val="0000FF"/>
                </a:solidFill>
                <a:latin typeface="Arial"/>
                <a:ea typeface="Arial"/>
                <a:cs typeface="Arial"/>
                <a:sym typeface="Arial"/>
              </a:rPr>
              <a:t>  Eg :- heat, cold, sound, smell, taste, touch, pressure, gravity, water etc. </a:t>
            </a:r>
            <a:br>
              <a:rPr b="1" i="0" lang="en-US" sz="3200" u="none" cap="none" strike="noStrike">
                <a:solidFill>
                  <a:srgbClr val="0000FF"/>
                </a:solidFill>
                <a:latin typeface="Arial"/>
                <a:ea typeface="Arial"/>
                <a:cs typeface="Arial"/>
                <a:sym typeface="Arial"/>
              </a:rPr>
            </a:br>
            <a:r>
              <a:rPr b="1" i="0" lang="en-US" sz="3200" u="none" cap="none" strike="noStrike">
                <a:solidFill>
                  <a:srgbClr val="0000FF"/>
                </a:solidFill>
                <a:latin typeface="Arial"/>
                <a:ea typeface="Arial"/>
                <a:cs typeface="Arial"/>
                <a:sym typeface="Arial"/>
              </a:rPr>
              <a:t>   Living organisms respond to stimuli in the form of body movements.</a:t>
            </a:r>
            <a:r>
              <a:rPr b="1" i="0" lang="en-US" sz="3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3300"/>
                </a:solidFill>
                <a:latin typeface="Times New Roman"/>
                <a:ea typeface="Times New Roman"/>
                <a:cs typeface="Times New Roman"/>
                <a:sym typeface="Times New Roman"/>
              </a:rPr>
              <a:t>b) </a:t>
            </a:r>
            <a:r>
              <a:rPr b="1" i="0" lang="en-US" sz="3200" u="sng" cap="none" strike="noStrike">
                <a:solidFill>
                  <a:srgbClr val="FF3300"/>
                </a:solidFill>
                <a:latin typeface="Times New Roman"/>
                <a:ea typeface="Times New Roman"/>
                <a:cs typeface="Times New Roman"/>
                <a:sym typeface="Times New Roman"/>
              </a:rPr>
              <a:t>Coordination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For a proper response to a stimulus many organs in the body should work together. The working together of various organs in an organism to produce a proper response to a stimulus is called </a:t>
            </a:r>
            <a:r>
              <a:rPr b="1" i="0" lang="en-US" sz="3200" u="none" cap="none" strike="noStrike">
                <a:solidFill>
                  <a:srgbClr val="FF3300"/>
                </a:solidFill>
                <a:latin typeface="Arial"/>
                <a:ea typeface="Arial"/>
                <a:cs typeface="Arial"/>
                <a:sym typeface="Arial"/>
              </a:rPr>
              <a:t>coordination.</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i) In animals control and co ordination is done by the </a:t>
            </a:r>
            <a:r>
              <a:rPr b="1" i="0" lang="en-US" sz="3200" u="none" cap="none" strike="noStrike">
                <a:solidFill>
                  <a:srgbClr val="FF3300"/>
                </a:solidFill>
                <a:latin typeface="Arial"/>
                <a:ea typeface="Arial"/>
                <a:cs typeface="Arial"/>
                <a:sym typeface="Arial"/>
              </a:rPr>
              <a:t>nervous system and endocrine system.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ii) In plants control and co ordination is done by chemical substances called </a:t>
            </a:r>
            <a:r>
              <a:rPr b="1" i="0" lang="en-US" sz="3200" u="none" cap="none" strike="noStrike">
                <a:solidFill>
                  <a:srgbClr val="FF3300"/>
                </a:solidFill>
                <a:latin typeface="Arial"/>
                <a:ea typeface="Arial"/>
                <a:cs typeface="Arial"/>
                <a:sym typeface="Arial"/>
              </a:rPr>
              <a:t>plant hormones or phytohormones.</a:t>
            </a:r>
            <a:r>
              <a:rPr b="1" i="0" lang="en-US" sz="3200" u="none" cap="none" strike="noStrike">
                <a:solidFill>
                  <a:srgbClr val="000000"/>
                </a:solidFill>
                <a:latin typeface="Arial"/>
                <a:ea typeface="Arial"/>
                <a:cs typeface="Arial"/>
                <a:sym typeface="Arial"/>
              </a:rPr>
              <a:t> </a:t>
            </a:r>
            <a:endParaRPr/>
          </a:p>
        </p:txBody>
      </p:sp>
      <p:sp>
        <p:nvSpPr>
          <p:cNvPr id="104" name="Google Shape;104;p2"/>
          <p:cNvSpPr txBox="1"/>
          <p:nvPr/>
        </p:nvSpPr>
        <p:spPr>
          <a:xfrm>
            <a:off x="2096008" y="720344"/>
            <a:ext cx="8763000" cy="533400"/>
          </a:xfrm>
          <a:prstGeom prst="rect">
            <a:avLst/>
          </a:prstGeom>
          <a:noFill/>
          <a:ln>
            <a:noFill/>
          </a:ln>
        </p:spPr>
        <p:txBody>
          <a:bodyPr anchorCtr="0" anchor="t" bIns="45700" lIns="91425" spcFirstLastPara="1" rIns="91425" wrap="square" tIns="45700">
            <a:normAutofit fontScale="600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6000" u="none" cap="none" strike="noStrike">
                <a:solidFill>
                  <a:srgbClr val="FF3300"/>
                </a:solidFill>
                <a:latin typeface="Times New Roman"/>
                <a:ea typeface="Times New Roman"/>
                <a:cs typeface="Times New Roman"/>
                <a:sym typeface="Times New Roman"/>
              </a:rPr>
              <a:t>1a) </a:t>
            </a:r>
            <a:r>
              <a:rPr b="1" i="0" lang="en-US" sz="6000" u="sng" cap="none" strike="noStrike">
                <a:solidFill>
                  <a:srgbClr val="FF3300"/>
                </a:solidFill>
                <a:latin typeface="Times New Roman"/>
                <a:ea typeface="Times New Roman"/>
                <a:cs typeface="Times New Roman"/>
                <a:sym typeface="Times New Roman"/>
              </a:rPr>
              <a:t>Stimuli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2"/>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Phototropism%20in%20mung%20bean%20seedling" id="265" name="Google Shape;265;p32"/>
          <p:cNvPicPr preferRelativeResize="0"/>
          <p:nvPr>
            <p:ph idx="1" type="subTitle"/>
          </p:nvPr>
        </p:nvPicPr>
        <p:blipFill rotWithShape="1">
          <a:blip r:embed="rId3">
            <a:alphaModFix/>
          </a:blip>
          <a:srcRect b="0" l="0" r="0" t="0"/>
          <a:stretch/>
        </p:blipFill>
        <p:spPr>
          <a:xfrm>
            <a:off x="1727199" y="1752599"/>
            <a:ext cx="6372225" cy="7670271"/>
          </a:xfrm>
          <a:prstGeom prst="rect">
            <a:avLst/>
          </a:prstGeom>
          <a:noFill/>
          <a:ln>
            <a:noFill/>
          </a:ln>
        </p:spPr>
      </p:pic>
      <p:pic>
        <p:nvPicPr>
          <p:cNvPr descr="Ch23_0_b" id="266" name="Google Shape;266;p32"/>
          <p:cNvPicPr preferRelativeResize="0"/>
          <p:nvPr/>
        </p:nvPicPr>
        <p:blipFill rotWithShape="1">
          <a:blip r:embed="rId4">
            <a:alphaModFix/>
          </a:blip>
          <a:srcRect b="0" l="0" r="0" t="0"/>
          <a:stretch/>
        </p:blipFill>
        <p:spPr>
          <a:xfrm>
            <a:off x="8534400" y="1625599"/>
            <a:ext cx="6502400" cy="7670271"/>
          </a:xfrm>
          <a:prstGeom prst="rect">
            <a:avLst/>
          </a:prstGeom>
          <a:noFill/>
          <a:ln>
            <a:noFill/>
          </a:ln>
        </p:spPr>
      </p:pic>
      <p:sp>
        <p:nvSpPr>
          <p:cNvPr id="267" name="Google Shape;267;p32"/>
          <p:cNvSpPr/>
          <p:nvPr/>
        </p:nvSpPr>
        <p:spPr>
          <a:xfrm>
            <a:off x="2108200" y="776288"/>
            <a:ext cx="484063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rgbClr val="FF3300"/>
                </a:solidFill>
                <a:latin typeface="Times New Roman"/>
                <a:ea typeface="Times New Roman"/>
                <a:cs typeface="Times New Roman"/>
                <a:sym typeface="Times New Roman"/>
              </a:rPr>
              <a:t>PHOTOTROPISM</a:t>
            </a:r>
            <a:endParaRPr/>
          </a:p>
        </p:txBody>
      </p:sp>
      <p:sp>
        <p:nvSpPr>
          <p:cNvPr id="268" name="Google Shape;268;p32"/>
          <p:cNvSpPr/>
          <p:nvPr/>
        </p:nvSpPr>
        <p:spPr>
          <a:xfrm>
            <a:off x="8788400" y="781050"/>
            <a:ext cx="40760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rgbClr val="FF3300"/>
                </a:solidFill>
                <a:latin typeface="Times New Roman"/>
                <a:ea typeface="Times New Roman"/>
                <a:cs typeface="Times New Roman"/>
                <a:sym typeface="Times New Roman"/>
              </a:rPr>
              <a:t>GEOTROPISM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4" name="Google Shape;274;p33"/>
          <p:cNvSpPr txBox="1"/>
          <p:nvPr>
            <p:ph idx="1" type="subTitle"/>
          </p:nvPr>
        </p:nvSpPr>
        <p:spPr>
          <a:xfrm>
            <a:off x="2057400" y="406400"/>
            <a:ext cx="7924800" cy="711200"/>
          </a:xfrm>
          <a:prstGeom prst="rect">
            <a:avLst/>
          </a:prstGeom>
          <a:noFill/>
          <a:ln>
            <a:noFill/>
          </a:ln>
        </p:spPr>
        <p:txBody>
          <a:bodyPr anchorCtr="0" anchor="t" bIns="45700" lIns="91425" spcFirstLastPara="1" rIns="91425" wrap="square" tIns="45700">
            <a:normAutofit/>
          </a:bodyPr>
          <a:lstStyle/>
          <a:p>
            <a:pPr indent="-431800" lvl="0" marL="457200" rtl="0" algn="ctr">
              <a:lnSpc>
                <a:spcPct val="100000"/>
              </a:lnSpc>
              <a:spcBef>
                <a:spcPts val="640"/>
              </a:spcBef>
              <a:spcAft>
                <a:spcPts val="0"/>
              </a:spcAft>
              <a:buSzPts val="3200"/>
              <a:buNone/>
            </a:pPr>
            <a:r>
              <a:rPr b="1" lang="en-US" sz="2800" u="sng">
                <a:solidFill>
                  <a:srgbClr val="FF3300"/>
                </a:solidFill>
                <a:latin typeface="Times New Roman"/>
                <a:ea typeface="Times New Roman"/>
                <a:cs typeface="Times New Roman"/>
                <a:sym typeface="Times New Roman"/>
              </a:rPr>
              <a:t>CHEMOTROPISM</a:t>
            </a:r>
            <a:endParaRPr/>
          </a:p>
        </p:txBody>
      </p:sp>
      <p:pic>
        <p:nvPicPr>
          <p:cNvPr descr="doublefertilization" id="275" name="Google Shape;275;p33"/>
          <p:cNvPicPr preferRelativeResize="0"/>
          <p:nvPr/>
        </p:nvPicPr>
        <p:blipFill rotWithShape="1">
          <a:blip r:embed="rId3">
            <a:alphaModFix/>
          </a:blip>
          <a:srcRect b="0" l="0" r="0" t="0"/>
          <a:stretch/>
        </p:blipFill>
        <p:spPr>
          <a:xfrm>
            <a:off x="3302000" y="1752599"/>
            <a:ext cx="8585200" cy="78697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4"/>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1" name="Google Shape;281;p34"/>
          <p:cNvSpPr txBox="1"/>
          <p:nvPr>
            <p:ph idx="1" type="subTitle"/>
          </p:nvPr>
        </p:nvSpPr>
        <p:spPr>
          <a:xfrm>
            <a:off x="1828800" y="736600"/>
            <a:ext cx="12674600" cy="31750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SzPts val="3200"/>
              <a:buNone/>
            </a:pPr>
            <a:r>
              <a:rPr b="1" lang="en-US">
                <a:solidFill>
                  <a:srgbClr val="FF3300"/>
                </a:solidFill>
                <a:latin typeface="Times New Roman"/>
                <a:ea typeface="Times New Roman"/>
                <a:cs typeface="Times New Roman"/>
                <a:sym typeface="Times New Roman"/>
              </a:rPr>
              <a:t>b) </a:t>
            </a:r>
            <a:r>
              <a:rPr b="1" lang="en-US" u="sng">
                <a:solidFill>
                  <a:srgbClr val="FF3300"/>
                </a:solidFill>
                <a:latin typeface="Times New Roman"/>
                <a:ea typeface="Times New Roman"/>
                <a:cs typeface="Times New Roman"/>
                <a:sym typeface="Times New Roman"/>
              </a:rPr>
              <a:t>Nastic movements</a:t>
            </a:r>
            <a:r>
              <a:rPr b="1" lang="en-US">
                <a:solidFill>
                  <a:srgbClr val="FF3300"/>
                </a:solidFill>
                <a:latin typeface="Times New Roman"/>
                <a:ea typeface="Times New Roman"/>
                <a:cs typeface="Times New Roman"/>
                <a:sym typeface="Times New Roman"/>
              </a:rPr>
              <a:t> :-</a:t>
            </a:r>
            <a:r>
              <a:rPr b="1" lang="en-US"/>
              <a:t>  </a:t>
            </a:r>
            <a:r>
              <a:rPr b="1" lang="en-US">
                <a:solidFill>
                  <a:srgbClr val="0000FF"/>
                </a:solidFill>
              </a:rPr>
              <a:t>are non directional movements  which </a:t>
            </a:r>
            <a:endParaRPr/>
          </a:p>
          <a:p>
            <a:pPr indent="-431800" lvl="0" marL="457200" rtl="0" algn="l">
              <a:lnSpc>
                <a:spcPct val="100000"/>
              </a:lnSpc>
              <a:spcBef>
                <a:spcPts val="640"/>
              </a:spcBef>
              <a:spcAft>
                <a:spcPts val="0"/>
              </a:spcAft>
              <a:buSzPts val="3200"/>
              <a:buNone/>
            </a:pPr>
            <a:r>
              <a:rPr b="1" lang="en-US">
                <a:solidFill>
                  <a:srgbClr val="0000FF"/>
                </a:solidFill>
              </a:rPr>
              <a:t>     are neither towards or away from the stimulus and it does not </a:t>
            </a:r>
            <a:endParaRPr/>
          </a:p>
          <a:p>
            <a:pPr indent="-431800" lvl="0" marL="457200" rtl="0" algn="l">
              <a:lnSpc>
                <a:spcPct val="100000"/>
              </a:lnSpc>
              <a:spcBef>
                <a:spcPts val="640"/>
              </a:spcBef>
              <a:spcAft>
                <a:spcPts val="0"/>
              </a:spcAft>
              <a:buSzPts val="3200"/>
              <a:buNone/>
            </a:pPr>
            <a:r>
              <a:rPr b="1" lang="en-US">
                <a:solidFill>
                  <a:srgbClr val="0000FF"/>
                </a:solidFill>
              </a:rPr>
              <a:t>     depend on growth.</a:t>
            </a:r>
            <a:endParaRPr/>
          </a:p>
          <a:p>
            <a:pPr indent="-431800" lvl="0" marL="457200" rtl="0" algn="l">
              <a:lnSpc>
                <a:spcPct val="100000"/>
              </a:lnSpc>
              <a:spcBef>
                <a:spcPts val="640"/>
              </a:spcBef>
              <a:spcAft>
                <a:spcPts val="0"/>
              </a:spcAft>
              <a:buSzPts val="3200"/>
              <a:buNone/>
            </a:pPr>
            <a:r>
              <a:rPr b="1" lang="en-US">
                <a:solidFill>
                  <a:srgbClr val="0000FF"/>
                </a:solidFill>
              </a:rPr>
              <a:t>     Eg :- If we touch the leaves of touch me not plant, its leaves fold up </a:t>
            </a:r>
            <a:endParaRPr/>
          </a:p>
          <a:p>
            <a:pPr indent="-431800" lvl="0" marL="457200" rtl="0" algn="l">
              <a:lnSpc>
                <a:spcPct val="100000"/>
              </a:lnSpc>
              <a:spcBef>
                <a:spcPts val="640"/>
              </a:spcBef>
              <a:spcAft>
                <a:spcPts val="0"/>
              </a:spcAft>
              <a:buSzPts val="3200"/>
              <a:buNone/>
            </a:pPr>
            <a:r>
              <a:rPr b="1" lang="en-US">
                <a:solidFill>
                  <a:srgbClr val="0000FF"/>
                </a:solidFill>
              </a:rPr>
              <a:t>     and droops down immediately due to the change in the amount of </a:t>
            </a:r>
            <a:endParaRPr/>
          </a:p>
          <a:p>
            <a:pPr indent="-431800" lvl="0" marL="457200" rtl="0" algn="l">
              <a:lnSpc>
                <a:spcPct val="100000"/>
              </a:lnSpc>
              <a:spcBef>
                <a:spcPts val="640"/>
              </a:spcBef>
              <a:spcAft>
                <a:spcPts val="0"/>
              </a:spcAft>
              <a:buSzPts val="3200"/>
              <a:buNone/>
            </a:pPr>
            <a:r>
              <a:rPr b="1" lang="en-US">
                <a:solidFill>
                  <a:srgbClr val="0000FF"/>
                </a:solidFill>
              </a:rPr>
              <a:t>     water in the leaves. Depending upon the amount of water in the         </a:t>
            </a:r>
            <a:endParaRPr/>
          </a:p>
          <a:p>
            <a:pPr indent="-431800" lvl="0" marL="457200" rtl="0" algn="l">
              <a:lnSpc>
                <a:spcPct val="100000"/>
              </a:lnSpc>
              <a:spcBef>
                <a:spcPts val="640"/>
              </a:spcBef>
              <a:spcAft>
                <a:spcPts val="0"/>
              </a:spcAft>
              <a:buSzPts val="3200"/>
              <a:buNone/>
            </a:pPr>
            <a:r>
              <a:rPr b="1" lang="en-US">
                <a:solidFill>
                  <a:srgbClr val="0000FF"/>
                </a:solidFill>
              </a:rPr>
              <a:t>     leaves, it swells or shrinks.</a:t>
            </a:r>
            <a:endParaRPr/>
          </a:p>
        </p:txBody>
      </p:sp>
      <p:pic>
        <p:nvPicPr>
          <p:cNvPr descr="Sensi02" id="282" name="Google Shape;282;p34"/>
          <p:cNvPicPr preferRelativeResize="0"/>
          <p:nvPr/>
        </p:nvPicPr>
        <p:blipFill rotWithShape="1">
          <a:blip r:embed="rId3">
            <a:alphaModFix/>
          </a:blip>
          <a:srcRect b="0" l="0" r="0" t="0"/>
          <a:stretch/>
        </p:blipFill>
        <p:spPr>
          <a:xfrm>
            <a:off x="3098800" y="5003799"/>
            <a:ext cx="9169400" cy="46822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5"/>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8" name="Google Shape;288;p35"/>
          <p:cNvSpPr txBox="1"/>
          <p:nvPr>
            <p:ph idx="1" type="subTitle"/>
          </p:nvPr>
        </p:nvSpPr>
        <p:spPr>
          <a:xfrm>
            <a:off x="1727200" y="838200"/>
            <a:ext cx="11404600" cy="8636000"/>
          </a:xfrm>
          <a:prstGeom prst="rect">
            <a:avLst/>
          </a:prstGeom>
          <a:noFill/>
          <a:ln>
            <a:noFill/>
          </a:ln>
        </p:spPr>
        <p:txBody>
          <a:bodyPr anchorCtr="0" anchor="t" bIns="45700" lIns="91425" spcFirstLastPara="1" rIns="91425" wrap="square" tIns="45700">
            <a:normAutofit/>
          </a:bodyPr>
          <a:lstStyle/>
          <a:p>
            <a:pPr indent="-431800" lvl="0" marL="457200" rtl="0" algn="l">
              <a:lnSpc>
                <a:spcPct val="80000"/>
              </a:lnSpc>
              <a:spcBef>
                <a:spcPts val="640"/>
              </a:spcBef>
              <a:spcAft>
                <a:spcPts val="0"/>
              </a:spcAft>
              <a:buSzPts val="3200"/>
              <a:buNone/>
            </a:pPr>
            <a:r>
              <a:rPr lang="en-US" sz="2000"/>
              <a:t>     </a:t>
            </a:r>
            <a:r>
              <a:rPr b="1" lang="en-US" sz="2000">
                <a:solidFill>
                  <a:srgbClr val="0000FF"/>
                </a:solidFill>
              </a:rPr>
              <a:t>The endocrine glands also help in control and coordination. The endocrine </a:t>
            </a:r>
            <a:endParaRPr/>
          </a:p>
          <a:p>
            <a:pPr indent="-431800" lvl="0" marL="457200" rtl="0" algn="l">
              <a:lnSpc>
                <a:spcPct val="80000"/>
              </a:lnSpc>
              <a:spcBef>
                <a:spcPts val="640"/>
              </a:spcBef>
              <a:spcAft>
                <a:spcPts val="0"/>
              </a:spcAft>
              <a:buSzPts val="3200"/>
              <a:buNone/>
            </a:pPr>
            <a:r>
              <a:rPr b="1" lang="en-US" sz="2000">
                <a:solidFill>
                  <a:srgbClr val="0000FF"/>
                </a:solidFill>
              </a:rPr>
              <a:t>glands produce chemical substances which help to control and coordinate </a:t>
            </a:r>
            <a:endParaRPr/>
          </a:p>
          <a:p>
            <a:pPr indent="-431800" lvl="0" marL="457200" rtl="0" algn="l">
              <a:lnSpc>
                <a:spcPct val="80000"/>
              </a:lnSpc>
              <a:spcBef>
                <a:spcPts val="640"/>
              </a:spcBef>
              <a:spcAft>
                <a:spcPts val="0"/>
              </a:spcAft>
              <a:buSzPts val="3200"/>
              <a:buNone/>
            </a:pPr>
            <a:r>
              <a:rPr b="1" lang="en-US" sz="2000">
                <a:solidFill>
                  <a:srgbClr val="0000FF"/>
                </a:solidFill>
              </a:rPr>
              <a:t>various activities in the body.</a:t>
            </a:r>
            <a:endParaRPr/>
          </a:p>
          <a:p>
            <a:pPr indent="-431800" lvl="0" marL="457200" rtl="0" algn="l">
              <a:lnSpc>
                <a:spcPct val="80000"/>
              </a:lnSpc>
              <a:spcBef>
                <a:spcPts val="640"/>
              </a:spcBef>
              <a:spcAft>
                <a:spcPts val="0"/>
              </a:spcAft>
              <a:buSzPts val="3200"/>
              <a:buNone/>
            </a:pPr>
            <a:r>
              <a:rPr b="1" lang="en-US" sz="2000">
                <a:solidFill>
                  <a:srgbClr val="0000FF"/>
                </a:solidFill>
              </a:rPr>
              <a:t>     The endocrine glands in our body are :- </a:t>
            </a:r>
            <a:r>
              <a:rPr b="1" lang="en-US" sz="2000">
                <a:solidFill>
                  <a:srgbClr val="FF3300"/>
                </a:solidFill>
              </a:rPr>
              <a:t>pineal, hypothalamus, pituitary, </a:t>
            </a:r>
            <a:endParaRPr/>
          </a:p>
          <a:p>
            <a:pPr indent="-431800" lvl="0" marL="457200" rtl="0" algn="l">
              <a:lnSpc>
                <a:spcPct val="80000"/>
              </a:lnSpc>
              <a:spcBef>
                <a:spcPts val="640"/>
              </a:spcBef>
              <a:spcAft>
                <a:spcPts val="0"/>
              </a:spcAft>
              <a:buSzPts val="3200"/>
              <a:buNone/>
            </a:pPr>
            <a:r>
              <a:rPr b="1" lang="en-US" sz="2000">
                <a:solidFill>
                  <a:srgbClr val="FF3300"/>
                </a:solidFill>
              </a:rPr>
              <a:t>thyroid, parathyroid, thymus, adrenal, pancreas, testes and ovary.</a:t>
            </a:r>
            <a:endParaRPr/>
          </a:p>
          <a:p>
            <a:pPr indent="-431800" lvl="0" marL="457200" rtl="0" algn="l">
              <a:lnSpc>
                <a:spcPct val="80000"/>
              </a:lnSpc>
              <a:spcBef>
                <a:spcPts val="640"/>
              </a:spcBef>
              <a:spcAft>
                <a:spcPts val="0"/>
              </a:spcAft>
              <a:buSzPts val="3200"/>
              <a:buNone/>
            </a:pPr>
            <a:r>
              <a:rPr lang="en-US" sz="2000"/>
              <a:t>     </a:t>
            </a:r>
            <a:r>
              <a:rPr b="1" lang="en-US" sz="2000" u="sng">
                <a:solidFill>
                  <a:srgbClr val="FF3300"/>
                </a:solidFill>
              </a:rPr>
              <a:t>Examples of coordination by endocrine glands :-</a:t>
            </a:r>
            <a:endParaRPr/>
          </a:p>
          <a:p>
            <a:pPr indent="-431800" lvl="0" marL="457200" rtl="0" algn="l">
              <a:lnSpc>
                <a:spcPct val="80000"/>
              </a:lnSpc>
              <a:spcBef>
                <a:spcPts val="640"/>
              </a:spcBef>
              <a:spcAft>
                <a:spcPts val="0"/>
              </a:spcAft>
              <a:buSzPts val="3200"/>
              <a:buNone/>
            </a:pPr>
            <a:r>
              <a:rPr lang="en-US" sz="2000"/>
              <a:t> </a:t>
            </a:r>
            <a:r>
              <a:rPr b="1" lang="en-US" sz="2000">
                <a:solidFill>
                  <a:srgbClr val="0000FF"/>
                </a:solidFill>
              </a:rPr>
              <a:t>i) When we are frightened or angry, the </a:t>
            </a:r>
            <a:r>
              <a:rPr b="1" lang="en-US" sz="2000">
                <a:solidFill>
                  <a:srgbClr val="FF3300"/>
                </a:solidFill>
              </a:rPr>
              <a:t>adrenal glands</a:t>
            </a:r>
            <a:r>
              <a:rPr b="1" lang="en-US" sz="2000">
                <a:solidFill>
                  <a:srgbClr val="0000FF"/>
                </a:solidFill>
              </a:rPr>
              <a:t> produce more     </a:t>
            </a:r>
            <a:r>
              <a:rPr b="1" lang="en-US" sz="2000">
                <a:solidFill>
                  <a:srgbClr val="FF3300"/>
                </a:solidFill>
              </a:rPr>
              <a:t>adrenalin hormone</a:t>
            </a:r>
            <a:r>
              <a:rPr b="1" lang="en-US" sz="2000">
                <a:solidFill>
                  <a:srgbClr val="0000FF"/>
                </a:solidFill>
              </a:rPr>
              <a:t>  which is sent through the blood to the heart, rib muscles and diaphragm. This increases breathing rate to supply more oxygen to the muscles to prepare the body to either run away or fight with the enemy.</a:t>
            </a:r>
            <a:endParaRPr/>
          </a:p>
          <a:p>
            <a:pPr indent="-431800" lvl="0" marL="457200" rtl="0" algn="l">
              <a:lnSpc>
                <a:spcPct val="80000"/>
              </a:lnSpc>
              <a:spcBef>
                <a:spcPts val="640"/>
              </a:spcBef>
              <a:spcAft>
                <a:spcPts val="0"/>
              </a:spcAft>
              <a:buSzPts val="3200"/>
              <a:buNone/>
            </a:pPr>
            <a:r>
              <a:t/>
            </a:r>
            <a:endParaRPr b="1" sz="2000">
              <a:solidFill>
                <a:srgbClr val="0000FF"/>
              </a:solidFill>
            </a:endParaRPr>
          </a:p>
          <a:p>
            <a:pPr indent="-431800" lvl="0" marL="457200" rtl="0" algn="l">
              <a:lnSpc>
                <a:spcPct val="80000"/>
              </a:lnSpc>
              <a:spcBef>
                <a:spcPts val="640"/>
              </a:spcBef>
              <a:spcAft>
                <a:spcPts val="0"/>
              </a:spcAft>
              <a:buSzPts val="3200"/>
              <a:buNone/>
            </a:pPr>
            <a:r>
              <a:rPr b="1" lang="en-US" sz="2000">
                <a:solidFill>
                  <a:srgbClr val="0000FF"/>
                </a:solidFill>
              </a:rPr>
              <a:t>ii) Iodine is needed by the </a:t>
            </a:r>
            <a:r>
              <a:rPr b="1" lang="en-US" sz="2000">
                <a:solidFill>
                  <a:srgbClr val="FF3300"/>
                </a:solidFill>
              </a:rPr>
              <a:t>thyroid gland</a:t>
            </a:r>
            <a:r>
              <a:rPr b="1" lang="en-US" sz="2000">
                <a:solidFill>
                  <a:srgbClr val="0000FF"/>
                </a:solidFill>
              </a:rPr>
              <a:t> to produce the hormone </a:t>
            </a:r>
            <a:r>
              <a:rPr b="1" lang="en-US" sz="2000">
                <a:solidFill>
                  <a:srgbClr val="FF3300"/>
                </a:solidFill>
              </a:rPr>
              <a:t>thyroxin.</a:t>
            </a:r>
            <a:r>
              <a:rPr b="1" lang="en-US" sz="2000">
                <a:solidFill>
                  <a:srgbClr val="0000FF"/>
                </a:solidFill>
              </a:rPr>
              <a:t> Thyroxin controls the metabolism of carbohydrates, fats and proteins and helps in proper growth. If the diet is deficient in iodine it causes </a:t>
            </a:r>
            <a:r>
              <a:rPr b="1" lang="en-US" sz="2000">
                <a:solidFill>
                  <a:srgbClr val="FF3300"/>
                </a:solidFill>
              </a:rPr>
              <a:t>goitre.</a:t>
            </a:r>
            <a:endParaRPr/>
          </a:p>
          <a:p>
            <a:pPr indent="-431800" lvl="0" marL="457200" rtl="0" algn="l">
              <a:lnSpc>
                <a:spcPct val="80000"/>
              </a:lnSpc>
              <a:spcBef>
                <a:spcPts val="640"/>
              </a:spcBef>
              <a:spcAft>
                <a:spcPts val="0"/>
              </a:spcAft>
              <a:buSzPts val="3200"/>
              <a:buNone/>
            </a:pPr>
            <a:r>
              <a:t/>
            </a:r>
            <a:endParaRPr b="1" sz="2000">
              <a:solidFill>
                <a:srgbClr val="FF3300"/>
              </a:solidFill>
            </a:endParaRPr>
          </a:p>
          <a:p>
            <a:pPr indent="-431800" lvl="0" marL="457200" rtl="0" algn="l">
              <a:lnSpc>
                <a:spcPct val="80000"/>
              </a:lnSpc>
              <a:spcBef>
                <a:spcPts val="640"/>
              </a:spcBef>
              <a:spcAft>
                <a:spcPts val="0"/>
              </a:spcAft>
              <a:buSzPts val="3200"/>
              <a:buNone/>
            </a:pPr>
            <a:r>
              <a:rPr b="1" lang="en-US" sz="2000">
                <a:solidFill>
                  <a:srgbClr val="0000FF"/>
                </a:solidFill>
              </a:rPr>
              <a:t>iii) The </a:t>
            </a:r>
            <a:r>
              <a:rPr b="1" lang="en-US" sz="2000">
                <a:solidFill>
                  <a:srgbClr val="FF3300"/>
                </a:solidFill>
              </a:rPr>
              <a:t>pituitary gland</a:t>
            </a:r>
            <a:r>
              <a:rPr b="1" lang="en-US" sz="2000">
                <a:solidFill>
                  <a:srgbClr val="0000FF"/>
                </a:solidFill>
              </a:rPr>
              <a:t> produce </a:t>
            </a:r>
            <a:r>
              <a:rPr b="1" lang="en-US" sz="2000">
                <a:solidFill>
                  <a:srgbClr val="FF3300"/>
                </a:solidFill>
              </a:rPr>
              <a:t>growth hormones</a:t>
            </a:r>
            <a:r>
              <a:rPr b="1" lang="en-US" sz="2000">
                <a:solidFill>
                  <a:srgbClr val="0000FF"/>
                </a:solidFill>
              </a:rPr>
              <a:t>. Deficiency of this hormone in childhood causes </a:t>
            </a:r>
            <a:r>
              <a:rPr b="1" lang="en-US" sz="2000">
                <a:solidFill>
                  <a:srgbClr val="FF3300"/>
                </a:solidFill>
              </a:rPr>
              <a:t>dwarfism.</a:t>
            </a:r>
            <a:r>
              <a:rPr b="1" lang="en-US" sz="2000">
                <a:solidFill>
                  <a:srgbClr val="0000FF"/>
                </a:solidFill>
              </a:rPr>
              <a:t> Excess of this hormone causes </a:t>
            </a:r>
            <a:r>
              <a:rPr b="1" lang="en-US" sz="2000">
                <a:solidFill>
                  <a:srgbClr val="FF3300"/>
                </a:solidFill>
              </a:rPr>
              <a:t>tall growth.</a:t>
            </a:r>
            <a:endParaRPr/>
          </a:p>
          <a:p>
            <a:pPr indent="-431800" lvl="0" marL="457200" rtl="0" algn="l">
              <a:lnSpc>
                <a:spcPct val="80000"/>
              </a:lnSpc>
              <a:spcBef>
                <a:spcPts val="640"/>
              </a:spcBef>
              <a:spcAft>
                <a:spcPts val="0"/>
              </a:spcAft>
              <a:buSzPts val="3200"/>
              <a:buNone/>
            </a:pPr>
            <a:r>
              <a:t/>
            </a:r>
            <a:endParaRPr b="1" sz="2000">
              <a:solidFill>
                <a:srgbClr val="FF3300"/>
              </a:solidFill>
            </a:endParaRPr>
          </a:p>
          <a:p>
            <a:pPr indent="-431800" lvl="0" marL="457200" rtl="0" algn="l">
              <a:lnSpc>
                <a:spcPct val="80000"/>
              </a:lnSpc>
              <a:spcBef>
                <a:spcPts val="640"/>
              </a:spcBef>
              <a:spcAft>
                <a:spcPts val="0"/>
              </a:spcAft>
              <a:buSzPts val="3200"/>
              <a:buNone/>
            </a:pPr>
            <a:r>
              <a:rPr b="1" lang="en-US" sz="2000">
                <a:solidFill>
                  <a:srgbClr val="0000FF"/>
                </a:solidFill>
              </a:rPr>
              <a:t>iv) The </a:t>
            </a:r>
            <a:r>
              <a:rPr b="1" lang="en-US" sz="2000">
                <a:solidFill>
                  <a:srgbClr val="FF3300"/>
                </a:solidFill>
              </a:rPr>
              <a:t>pancreas</a:t>
            </a:r>
            <a:r>
              <a:rPr b="1" lang="en-US" sz="2000">
                <a:solidFill>
                  <a:srgbClr val="FF0066"/>
                </a:solidFill>
              </a:rPr>
              <a:t> </a:t>
            </a:r>
            <a:r>
              <a:rPr b="1" lang="en-US" sz="2000">
                <a:solidFill>
                  <a:srgbClr val="0000FF"/>
                </a:solidFill>
              </a:rPr>
              <a:t>produces the </a:t>
            </a:r>
            <a:r>
              <a:rPr b="1" lang="en-US" sz="2000">
                <a:solidFill>
                  <a:srgbClr val="FF3300"/>
                </a:solidFill>
              </a:rPr>
              <a:t>hormone insulin</a:t>
            </a:r>
            <a:r>
              <a:rPr b="1" lang="en-US" sz="2000">
                <a:solidFill>
                  <a:srgbClr val="0000FF"/>
                </a:solidFill>
              </a:rPr>
              <a:t> which controls the blood sugar level. Increase in blood sugar level causes </a:t>
            </a:r>
            <a:r>
              <a:rPr b="1" lang="en-US" sz="2000">
                <a:solidFill>
                  <a:srgbClr val="FF3300"/>
                </a:solidFill>
              </a:rPr>
              <a:t>diabetes.</a:t>
            </a:r>
            <a:r>
              <a:rPr b="1" lang="en-US" sz="2000">
                <a:solidFill>
                  <a:srgbClr val="0000FF"/>
                </a:solidFill>
              </a:rPr>
              <a:t> A diabetic patient has to take insulin injections to control his blood sugar level.</a:t>
            </a:r>
            <a:endParaRPr/>
          </a:p>
          <a:p>
            <a:pPr indent="-431800" lvl="0" marL="457200" rtl="0" algn="l">
              <a:lnSpc>
                <a:spcPct val="80000"/>
              </a:lnSpc>
              <a:spcBef>
                <a:spcPts val="640"/>
              </a:spcBef>
              <a:spcAft>
                <a:spcPts val="0"/>
              </a:spcAft>
              <a:buSzPts val="3200"/>
              <a:buNone/>
            </a:pPr>
            <a:r>
              <a:t/>
            </a:r>
            <a:endParaRPr b="1" sz="2000">
              <a:solidFill>
                <a:srgbClr val="0000FF"/>
              </a:solidFill>
            </a:endParaRPr>
          </a:p>
          <a:p>
            <a:pPr indent="-431800" lvl="0" marL="457200" rtl="0" algn="l">
              <a:lnSpc>
                <a:spcPct val="80000"/>
              </a:lnSpc>
              <a:spcBef>
                <a:spcPts val="640"/>
              </a:spcBef>
              <a:spcAft>
                <a:spcPts val="0"/>
              </a:spcAft>
              <a:buSzPts val="3200"/>
              <a:buNone/>
            </a:pPr>
            <a:r>
              <a:rPr b="1" lang="en-US" sz="2000">
                <a:solidFill>
                  <a:srgbClr val="0000FF"/>
                </a:solidFill>
              </a:rPr>
              <a:t> v) The </a:t>
            </a:r>
            <a:r>
              <a:rPr b="1" lang="en-US" sz="2000">
                <a:solidFill>
                  <a:srgbClr val="FF3300"/>
                </a:solidFill>
              </a:rPr>
              <a:t>testes</a:t>
            </a:r>
            <a:r>
              <a:rPr b="1" lang="en-US" sz="2000">
                <a:solidFill>
                  <a:srgbClr val="0000FF"/>
                </a:solidFill>
              </a:rPr>
              <a:t> in males produces the hormone </a:t>
            </a:r>
            <a:r>
              <a:rPr b="1" lang="en-US" sz="2000">
                <a:solidFill>
                  <a:srgbClr val="FF3300"/>
                </a:solidFill>
              </a:rPr>
              <a:t>testosterone</a:t>
            </a:r>
            <a:r>
              <a:rPr b="1" lang="en-US" sz="2000">
                <a:solidFill>
                  <a:srgbClr val="0000FF"/>
                </a:solidFill>
              </a:rPr>
              <a:t> which controls the production of sperms and changes during puberty.</a:t>
            </a:r>
            <a:endParaRPr/>
          </a:p>
          <a:p>
            <a:pPr indent="-431800" lvl="0" marL="457200" rtl="0" algn="l">
              <a:lnSpc>
                <a:spcPct val="80000"/>
              </a:lnSpc>
              <a:spcBef>
                <a:spcPts val="640"/>
              </a:spcBef>
              <a:spcAft>
                <a:spcPts val="0"/>
              </a:spcAft>
              <a:buSzPts val="3200"/>
              <a:buNone/>
            </a:pPr>
            <a:r>
              <a:rPr b="1" lang="en-US" sz="2000">
                <a:solidFill>
                  <a:srgbClr val="0000FF"/>
                </a:solidFill>
              </a:rPr>
              <a:t>     The </a:t>
            </a:r>
            <a:r>
              <a:rPr b="1" lang="en-US" sz="2000">
                <a:solidFill>
                  <a:srgbClr val="FF3300"/>
                </a:solidFill>
              </a:rPr>
              <a:t>ovary</a:t>
            </a:r>
            <a:r>
              <a:rPr b="1" lang="en-US" sz="2000">
                <a:solidFill>
                  <a:srgbClr val="0000FF"/>
                </a:solidFill>
              </a:rPr>
              <a:t> in females produces the hormone </a:t>
            </a:r>
            <a:r>
              <a:rPr b="1" lang="en-US" sz="2000">
                <a:solidFill>
                  <a:srgbClr val="FF3300"/>
                </a:solidFill>
              </a:rPr>
              <a:t>oestrogen</a:t>
            </a:r>
            <a:r>
              <a:rPr b="1" lang="en-US" sz="2000">
                <a:solidFill>
                  <a:srgbClr val="0000FF"/>
                </a:solidFill>
              </a:rPr>
              <a:t> which controls the production of eggs and changes during puberty.</a:t>
            </a:r>
            <a:endParaRPr/>
          </a:p>
        </p:txBody>
      </p:sp>
      <p:sp>
        <p:nvSpPr>
          <p:cNvPr id="289" name="Google Shape;289;p35"/>
          <p:cNvSpPr txBox="1"/>
          <p:nvPr>
            <p:ph type="ctrTitle"/>
          </p:nvPr>
        </p:nvSpPr>
        <p:spPr>
          <a:xfrm>
            <a:off x="1651000" y="380999"/>
            <a:ext cx="11112174" cy="5202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1" lang="en-US" sz="2000">
                <a:solidFill>
                  <a:srgbClr val="FF3300"/>
                </a:solidFill>
                <a:latin typeface="Times New Roman"/>
                <a:ea typeface="Times New Roman"/>
                <a:cs typeface="Times New Roman"/>
                <a:sym typeface="Times New Roman"/>
              </a:rPr>
              <a:t>7) </a:t>
            </a:r>
            <a:r>
              <a:rPr b="1" lang="en-US" sz="2000" u="sng">
                <a:solidFill>
                  <a:srgbClr val="FF3300"/>
                </a:solidFill>
                <a:latin typeface="Times New Roman"/>
                <a:ea typeface="Times New Roman"/>
                <a:cs typeface="Times New Roman"/>
                <a:sym typeface="Times New Roman"/>
              </a:rPr>
              <a:t>Endocrine glands in human beings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6"/>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endocrine" id="295" name="Google Shape;295;p36"/>
          <p:cNvPicPr preferRelativeResize="0"/>
          <p:nvPr>
            <p:ph idx="1" type="subTitle"/>
          </p:nvPr>
        </p:nvPicPr>
        <p:blipFill rotWithShape="1">
          <a:blip r:embed="rId3">
            <a:alphaModFix/>
          </a:blip>
          <a:srcRect b="0" l="0" r="0" t="0"/>
          <a:stretch/>
        </p:blipFill>
        <p:spPr>
          <a:xfrm>
            <a:off x="7975599" y="1828800"/>
            <a:ext cx="5930721" cy="7797800"/>
          </a:xfrm>
          <a:prstGeom prst="rect">
            <a:avLst/>
          </a:prstGeom>
          <a:noFill/>
          <a:ln>
            <a:noFill/>
          </a:ln>
        </p:spPr>
      </p:pic>
      <p:sp>
        <p:nvSpPr>
          <p:cNvPr id="296" name="Google Shape;296;p36"/>
          <p:cNvSpPr txBox="1"/>
          <p:nvPr>
            <p:ph type="ctrTitle"/>
          </p:nvPr>
        </p:nvSpPr>
        <p:spPr>
          <a:xfrm>
            <a:off x="1498600" y="558800"/>
            <a:ext cx="8534400" cy="609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sz="3200" u="sng">
                <a:solidFill>
                  <a:srgbClr val="FF3300"/>
                </a:solidFill>
                <a:latin typeface="Times New Roman"/>
                <a:ea typeface="Times New Roman"/>
                <a:cs typeface="Times New Roman"/>
                <a:sym typeface="Times New Roman"/>
              </a:rPr>
              <a:t>ENDOCRINE GLANDS IN HUMAN BEINGS</a:t>
            </a:r>
            <a:endParaRPr/>
          </a:p>
        </p:txBody>
      </p:sp>
      <p:pic>
        <p:nvPicPr>
          <p:cNvPr descr="endocrine%2520system" id="297" name="Google Shape;297;p36"/>
          <p:cNvPicPr preferRelativeResize="0"/>
          <p:nvPr/>
        </p:nvPicPr>
        <p:blipFill rotWithShape="1">
          <a:blip r:embed="rId4">
            <a:alphaModFix/>
          </a:blip>
          <a:srcRect b="0" l="0" r="0" t="0"/>
          <a:stretch/>
        </p:blipFill>
        <p:spPr>
          <a:xfrm>
            <a:off x="1651000" y="1701800"/>
            <a:ext cx="5689600" cy="79208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7"/>
          <p:cNvSpPr txBox="1"/>
          <p:nvPr>
            <p:ph type="ctrTitle"/>
          </p:nvPr>
        </p:nvSpPr>
        <p:spPr>
          <a:xfrm>
            <a:off x="4492256" y="406555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sz="9600">
                <a:latin typeface="Limelight"/>
                <a:ea typeface="Limelight"/>
                <a:cs typeface="Limelight"/>
                <a:sym typeface="Limelight"/>
              </a:rPr>
              <a:t>THANK YOU</a:t>
            </a:r>
            <a:endParaRPr sz="9600">
              <a:latin typeface="Limelight"/>
              <a:ea typeface="Limelight"/>
              <a:cs typeface="Limelight"/>
              <a:sym typeface="Limelight"/>
            </a:endParaRPr>
          </a:p>
        </p:txBody>
      </p:sp>
      <p:sp>
        <p:nvSpPr>
          <p:cNvPr id="303" name="Google Shape;303;p37"/>
          <p:cNvSpPr txBox="1"/>
          <p:nvPr>
            <p:ph idx="12" type="sldNum"/>
          </p:nvPr>
        </p:nvSpPr>
        <p:spPr>
          <a:xfrm>
            <a:off x="15240000" y="963930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08" name="Shape 108"/>
        <p:cNvGrpSpPr/>
        <p:nvPr/>
      </p:nvGrpSpPr>
      <p:grpSpPr>
        <a:xfrm>
          <a:off x="0" y="0"/>
          <a:ext cx="0" cy="0"/>
          <a:chOff x="0" y="0"/>
          <a:chExt cx="0" cy="0"/>
        </a:xfrm>
      </p:grpSpPr>
      <p:sp>
        <p:nvSpPr>
          <p:cNvPr id="109" name="Google Shape;109;p23"/>
          <p:cNvSpPr/>
          <p:nvPr/>
        </p:nvSpPr>
        <p:spPr>
          <a:xfrm>
            <a:off x="7436419" y="9258300"/>
            <a:ext cx="108515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3"/>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3"/>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2" name="Google Shape;112;p23"/>
          <p:cNvSpPr txBox="1"/>
          <p:nvPr/>
        </p:nvSpPr>
        <p:spPr>
          <a:xfrm>
            <a:off x="1778000" y="1295400"/>
            <a:ext cx="13639800" cy="7874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In animals control and co ordination is done by the </a:t>
            </a:r>
            <a:r>
              <a:rPr b="1" i="0" lang="en-US" sz="3200" u="none" cap="none" strike="noStrike">
                <a:solidFill>
                  <a:srgbClr val="FF3300"/>
                </a:solidFill>
                <a:latin typeface="Arial"/>
                <a:ea typeface="Arial"/>
                <a:cs typeface="Arial"/>
                <a:sym typeface="Arial"/>
              </a:rPr>
              <a:t>nervous system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3300"/>
                </a:solidFill>
                <a:latin typeface="Arial"/>
                <a:ea typeface="Arial"/>
                <a:cs typeface="Arial"/>
                <a:sym typeface="Arial"/>
              </a:rPr>
              <a:t>     and endocrine system.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The nervous system consists of the </a:t>
            </a:r>
            <a:r>
              <a:rPr b="1" i="0" lang="en-US" sz="3200" u="none" cap="none" strike="noStrike">
                <a:solidFill>
                  <a:srgbClr val="FF3300"/>
                </a:solidFill>
                <a:latin typeface="Arial"/>
                <a:ea typeface="Arial"/>
                <a:cs typeface="Arial"/>
                <a:sym typeface="Arial"/>
              </a:rPr>
              <a:t>brain, spinal cord and nerves.</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3300"/>
                </a:solidFill>
                <a:latin typeface="Arial"/>
                <a:ea typeface="Arial"/>
                <a:cs typeface="Arial"/>
                <a:sym typeface="Arial"/>
              </a:rPr>
              <a:t>a) </a:t>
            </a:r>
            <a:r>
              <a:rPr b="1" i="0" lang="en-US" sz="3200" u="sng" cap="none" strike="noStrike">
                <a:solidFill>
                  <a:srgbClr val="FF3300"/>
                </a:solidFill>
                <a:latin typeface="Arial"/>
                <a:ea typeface="Arial"/>
                <a:cs typeface="Arial"/>
                <a:sym typeface="Arial"/>
              </a:rPr>
              <a:t>Receptors :-</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are the sense organs which receive the stimuli and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pass the message to the brain or spinal cord through the sensory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nerves.</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Eg :-</a:t>
            </a:r>
            <a:r>
              <a:rPr b="1" i="0" lang="en-US" sz="3200" u="none" cap="none" strike="noStrike">
                <a:solidFill>
                  <a:srgbClr val="000000"/>
                </a:solidFill>
                <a:latin typeface="Arial"/>
                <a:ea typeface="Arial"/>
                <a:cs typeface="Arial"/>
                <a:sym typeface="Arial"/>
              </a:rPr>
              <a:t> </a:t>
            </a:r>
            <a:r>
              <a:rPr b="1" i="0" lang="en-US" sz="3200" u="none" cap="none" strike="noStrike">
                <a:solidFill>
                  <a:srgbClr val="FF3300"/>
                </a:solidFill>
                <a:latin typeface="Arial"/>
                <a:ea typeface="Arial"/>
                <a:cs typeface="Arial"/>
                <a:sym typeface="Arial"/>
              </a:rPr>
              <a:t>Photoreceptors</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in the eyes to detect light.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a:t>
            </a:r>
            <a:r>
              <a:rPr b="1" i="0" lang="en-US" sz="3200" u="none" cap="none" strike="noStrike">
                <a:solidFill>
                  <a:srgbClr val="FF3300"/>
                </a:solidFill>
                <a:latin typeface="Arial"/>
                <a:ea typeface="Arial"/>
                <a:cs typeface="Arial"/>
                <a:sym typeface="Arial"/>
              </a:rPr>
              <a:t>Phonoreceptors</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in the ears to detect sound.</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3300"/>
                </a:solidFill>
                <a:latin typeface="Arial"/>
                <a:ea typeface="Arial"/>
                <a:cs typeface="Arial"/>
                <a:sym typeface="Arial"/>
              </a:rPr>
              <a:t>              Olfactory receptors</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in the nose to detect smell.</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a:t>
            </a:r>
            <a:r>
              <a:rPr b="1" i="0" lang="en-US" sz="3200" u="none" cap="none" strike="noStrike">
                <a:solidFill>
                  <a:srgbClr val="FF3300"/>
                </a:solidFill>
                <a:latin typeface="Arial"/>
                <a:ea typeface="Arial"/>
                <a:cs typeface="Arial"/>
                <a:sym typeface="Arial"/>
              </a:rPr>
              <a:t>Gustatory receptors</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in the tongue to detect taste.</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a:t>
            </a:r>
            <a:r>
              <a:rPr b="1" i="0" lang="en-US" sz="3200" u="none" cap="none" strike="noStrike">
                <a:solidFill>
                  <a:srgbClr val="FF0066"/>
                </a:solidFill>
                <a:latin typeface="Arial"/>
                <a:ea typeface="Arial"/>
                <a:cs typeface="Arial"/>
                <a:sym typeface="Arial"/>
              </a:rPr>
              <a:t> </a:t>
            </a:r>
            <a:r>
              <a:rPr b="1" i="0" lang="en-US" sz="3200" u="none" cap="none" strike="noStrike">
                <a:solidFill>
                  <a:srgbClr val="FF3300"/>
                </a:solidFill>
                <a:latin typeface="Arial"/>
                <a:ea typeface="Arial"/>
                <a:cs typeface="Arial"/>
                <a:sym typeface="Arial"/>
              </a:rPr>
              <a:t>Tangoreceptors</a:t>
            </a:r>
            <a:r>
              <a:rPr b="1" i="0" lang="en-US" sz="3200" u="none" cap="none" strike="noStrike">
                <a:solidFill>
                  <a:srgbClr val="FF0066"/>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in the skin to detect touch.</a:t>
            </a:r>
            <a:r>
              <a:rPr b="1" i="0" lang="en-US" sz="3200" u="none" cap="none" strike="noStrike">
                <a:solidFill>
                  <a:srgbClr val="000000"/>
                </a:solidFill>
                <a:latin typeface="Arial"/>
                <a:ea typeface="Arial"/>
                <a:cs typeface="Arial"/>
                <a:sym typeface="Arial"/>
              </a:rPr>
              <a:t>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3300"/>
                </a:solidFill>
                <a:latin typeface="Arial"/>
                <a:ea typeface="Arial"/>
                <a:cs typeface="Arial"/>
                <a:sym typeface="Arial"/>
              </a:rPr>
              <a:t>b)</a:t>
            </a:r>
            <a:r>
              <a:rPr b="1" i="0" lang="en-US" sz="3200" u="sng" cap="none" strike="noStrike">
                <a:solidFill>
                  <a:srgbClr val="FF3300"/>
                </a:solidFill>
                <a:latin typeface="Arial"/>
                <a:ea typeface="Arial"/>
                <a:cs typeface="Arial"/>
                <a:sym typeface="Arial"/>
              </a:rPr>
              <a:t> Effectors :-</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are the muscles and glands which respond to the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information from the brain and spinal cord through the motor nerves.</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3300"/>
                </a:solidFill>
                <a:latin typeface="Arial"/>
                <a:ea typeface="Arial"/>
                <a:cs typeface="Arial"/>
                <a:sym typeface="Arial"/>
              </a:rPr>
              <a:t>c) </a:t>
            </a:r>
            <a:r>
              <a:rPr b="1" i="0" lang="en-US" sz="3200" u="sng" cap="none" strike="noStrike">
                <a:solidFill>
                  <a:srgbClr val="FF3300"/>
                </a:solidFill>
                <a:latin typeface="Arial"/>
                <a:ea typeface="Arial"/>
                <a:cs typeface="Arial"/>
                <a:sym typeface="Arial"/>
              </a:rPr>
              <a:t>Sensory nerves :-</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are nerves which carry information from the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receptors (sense organs) to the brain and spinal cord.</a:t>
            </a:r>
            <a:endParaRPr b="1" i="0" sz="32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3300"/>
                </a:solidFill>
                <a:latin typeface="Arial"/>
                <a:ea typeface="Arial"/>
                <a:cs typeface="Arial"/>
                <a:sym typeface="Arial"/>
              </a:rPr>
              <a:t>d) </a:t>
            </a:r>
            <a:r>
              <a:rPr b="1" i="0" lang="en-US" sz="3200" u="sng" cap="none" strike="noStrike">
                <a:solidFill>
                  <a:srgbClr val="FF3300"/>
                </a:solidFill>
                <a:latin typeface="Arial"/>
                <a:ea typeface="Arial"/>
                <a:cs typeface="Arial"/>
                <a:sym typeface="Arial"/>
              </a:rPr>
              <a:t>Motor nerves :-</a:t>
            </a:r>
            <a:r>
              <a:rPr b="1" i="0" lang="en-US" sz="3200" u="none" cap="none" strike="noStrike">
                <a:solidFill>
                  <a:srgbClr val="000000"/>
                </a:solidFill>
                <a:latin typeface="Arial"/>
                <a:ea typeface="Arial"/>
                <a:cs typeface="Arial"/>
                <a:sym typeface="Arial"/>
              </a:rPr>
              <a:t> </a:t>
            </a:r>
            <a:r>
              <a:rPr b="1" i="0" lang="en-US" sz="3200" u="none" cap="none" strike="noStrike">
                <a:solidFill>
                  <a:srgbClr val="0000FF"/>
                </a:solidFill>
                <a:latin typeface="Arial"/>
                <a:ea typeface="Arial"/>
                <a:cs typeface="Arial"/>
                <a:sym typeface="Arial"/>
              </a:rPr>
              <a:t>are nerves which carry information from the brain </a:t>
            </a:r>
            <a:endParaRPr/>
          </a:p>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     and spinal cord to the effectors (muscles and glands).</a:t>
            </a:r>
            <a:endParaRPr/>
          </a:p>
          <a:p>
            <a:pPr indent="0" lvl="0" marL="0" marR="0" rtl="0" algn="l">
              <a:lnSpc>
                <a:spcPct val="90000"/>
              </a:lnSpc>
              <a:spcBef>
                <a:spcPts val="0"/>
              </a:spcBef>
              <a:spcAft>
                <a:spcPts val="0"/>
              </a:spcAft>
              <a:buClr>
                <a:srgbClr val="000000"/>
              </a:buClr>
              <a:buSzPts val="3200"/>
              <a:buFont typeface="Arial"/>
              <a:buNone/>
            </a:pPr>
            <a:r>
              <a:t/>
            </a:r>
            <a:endParaRPr b="1" i="1" sz="3200" u="none" cap="none" strike="noStrike">
              <a:solidFill>
                <a:srgbClr val="0000FF"/>
              </a:solidFill>
              <a:latin typeface="Arial"/>
              <a:ea typeface="Arial"/>
              <a:cs typeface="Arial"/>
              <a:sym typeface="Arial"/>
            </a:endParaRPr>
          </a:p>
        </p:txBody>
      </p:sp>
      <p:sp>
        <p:nvSpPr>
          <p:cNvPr id="113" name="Google Shape;113;p23"/>
          <p:cNvSpPr txBox="1"/>
          <p:nvPr/>
        </p:nvSpPr>
        <p:spPr>
          <a:xfrm>
            <a:off x="1701800" y="482600"/>
            <a:ext cx="8534400" cy="533400"/>
          </a:xfrm>
          <a:prstGeom prst="rect">
            <a:avLst/>
          </a:prstGeom>
          <a:noFill/>
          <a:ln>
            <a:noFill/>
          </a:ln>
        </p:spPr>
        <p:txBody>
          <a:bodyPr anchorCtr="0" anchor="t" bIns="45700" lIns="91425" spcFirstLastPara="1" rIns="91425" wrap="square" tIns="45700">
            <a:normAutofit fontScale="600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6000" u="none" cap="none" strike="noStrike">
                <a:solidFill>
                  <a:srgbClr val="FF3300"/>
                </a:solidFill>
                <a:latin typeface="Times New Roman"/>
                <a:ea typeface="Times New Roman"/>
                <a:cs typeface="Times New Roman"/>
                <a:sym typeface="Times New Roman"/>
              </a:rPr>
              <a:t>2) </a:t>
            </a:r>
            <a:r>
              <a:rPr b="1" i="0" lang="en-US" sz="6000" u="sng" cap="none" strike="noStrike">
                <a:solidFill>
                  <a:srgbClr val="FF3300"/>
                </a:solidFill>
                <a:latin typeface="Times New Roman"/>
                <a:ea typeface="Times New Roman"/>
                <a:cs typeface="Times New Roman"/>
                <a:sym typeface="Times New Roman"/>
              </a:rPr>
              <a:t>Coordination in animals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alpha val="73333"/>
          </a:srgbClr>
        </a:solidFill>
      </p:bgPr>
    </p:bg>
    <p:spTree>
      <p:nvGrpSpPr>
        <p:cNvPr id="117" name="Shape 117"/>
        <p:cNvGrpSpPr/>
        <p:nvPr/>
      </p:nvGrpSpPr>
      <p:grpSpPr>
        <a:xfrm>
          <a:off x="0" y="0"/>
          <a:ext cx="0" cy="0"/>
          <a:chOff x="0" y="0"/>
          <a:chExt cx="0" cy="0"/>
        </a:xfrm>
      </p:grpSpPr>
      <p:sp>
        <p:nvSpPr>
          <p:cNvPr id="118" name="Google Shape;118;p3"/>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9" name="Google Shape;119;p3"/>
          <p:cNvSpPr txBox="1"/>
          <p:nvPr/>
        </p:nvSpPr>
        <p:spPr>
          <a:xfrm>
            <a:off x="5080000" y="304800"/>
            <a:ext cx="6858000" cy="71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FF3300"/>
                </a:solidFill>
                <a:latin typeface="Times New Roman"/>
                <a:ea typeface="Times New Roman"/>
                <a:cs typeface="Times New Roman"/>
                <a:sym typeface="Times New Roman"/>
              </a:rPr>
              <a:t>HUMAN NERVOUS SYSTEM</a:t>
            </a:r>
            <a:endParaRPr/>
          </a:p>
        </p:txBody>
      </p:sp>
      <p:pic>
        <p:nvPicPr>
          <p:cNvPr descr="038%20Nervous%20system" id="120" name="Google Shape;120;p3"/>
          <p:cNvPicPr preferRelativeResize="0"/>
          <p:nvPr/>
        </p:nvPicPr>
        <p:blipFill rotWithShape="1">
          <a:blip r:embed="rId3">
            <a:alphaModFix/>
          </a:blip>
          <a:srcRect b="0" l="0" r="0" t="0"/>
          <a:stretch/>
        </p:blipFill>
        <p:spPr>
          <a:xfrm>
            <a:off x="2895600" y="1625600"/>
            <a:ext cx="9997180" cy="779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24" name="Shape 124"/>
        <p:cNvGrpSpPr/>
        <p:nvPr/>
      </p:nvGrpSpPr>
      <p:grpSpPr>
        <a:xfrm>
          <a:off x="0" y="0"/>
          <a:ext cx="0" cy="0"/>
          <a:chOff x="0" y="0"/>
          <a:chExt cx="0" cy="0"/>
        </a:xfrm>
      </p:grpSpPr>
      <p:sp>
        <p:nvSpPr>
          <p:cNvPr id="125" name="Google Shape;125;p4"/>
          <p:cNvSpPr/>
          <p:nvPr/>
        </p:nvSpPr>
        <p:spPr>
          <a:xfrm>
            <a:off x="7284019" y="9251434"/>
            <a:ext cx="110039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28" name="Google Shape;128;p4"/>
          <p:cNvSpPr/>
          <p:nvPr/>
        </p:nvSpPr>
        <p:spPr>
          <a:xfrm flipH="1">
            <a:off x="17501855" y="1923607"/>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txBox="1"/>
          <p:nvPr/>
        </p:nvSpPr>
        <p:spPr>
          <a:xfrm>
            <a:off x="1854200" y="1447800"/>
            <a:ext cx="9017000" cy="289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3300"/>
                </a:solidFill>
                <a:latin typeface="Arial"/>
                <a:ea typeface="Arial"/>
                <a:cs typeface="Arial"/>
                <a:sym typeface="Arial"/>
              </a:rPr>
              <a:t> a) </a:t>
            </a:r>
            <a:r>
              <a:rPr b="1" i="0" lang="en-US" sz="2800" u="sng" cap="none" strike="noStrike">
                <a:solidFill>
                  <a:srgbClr val="FF3300"/>
                </a:solidFill>
                <a:latin typeface="Arial"/>
                <a:ea typeface="Arial"/>
                <a:cs typeface="Arial"/>
                <a:sym typeface="Arial"/>
              </a:rPr>
              <a:t>Parts of the nervous system </a:t>
            </a:r>
            <a:r>
              <a:rPr b="1" i="0" lang="en-US" sz="2800" u="none" cap="none" strike="noStrike">
                <a:solidFill>
                  <a:srgbClr val="FF33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FF"/>
                </a:solidFill>
                <a:latin typeface="Arial"/>
                <a:ea typeface="Arial"/>
                <a:cs typeface="Arial"/>
                <a:sym typeface="Arial"/>
              </a:rPr>
              <a:t>      The human nervous system consists of the Central Nervous System </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FF"/>
                </a:solidFill>
                <a:latin typeface="Arial"/>
                <a:ea typeface="Arial"/>
                <a:cs typeface="Arial"/>
                <a:sym typeface="Arial"/>
              </a:rPr>
              <a:t>      and Peripheral Nervous System.</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3300"/>
                </a:solidFill>
                <a:latin typeface="Arial"/>
                <a:ea typeface="Arial"/>
                <a:cs typeface="Arial"/>
                <a:sym typeface="Arial"/>
              </a:rPr>
              <a:t> i) </a:t>
            </a:r>
            <a:r>
              <a:rPr b="1" i="0" lang="en-US" sz="2800" u="sng" cap="none" strike="noStrike">
                <a:solidFill>
                  <a:srgbClr val="FF3300"/>
                </a:solidFill>
                <a:latin typeface="Arial"/>
                <a:ea typeface="Arial"/>
                <a:cs typeface="Arial"/>
                <a:sym typeface="Arial"/>
              </a:rPr>
              <a:t>The central nervous system</a:t>
            </a:r>
            <a:r>
              <a:rPr b="1" i="0" lang="en-US" sz="2800" u="none" cap="none" strike="noStrike">
                <a:solidFill>
                  <a:srgbClr val="FF3300"/>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 </a:t>
            </a:r>
            <a:r>
              <a:rPr b="1" i="0" lang="en-US" sz="2800" u="none" cap="none" strike="noStrike">
                <a:solidFill>
                  <a:srgbClr val="0000FF"/>
                </a:solidFill>
                <a:latin typeface="Arial"/>
                <a:ea typeface="Arial"/>
                <a:cs typeface="Arial"/>
                <a:sym typeface="Arial"/>
              </a:rPr>
              <a:t>consists of the brain, and spinal </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FF"/>
                </a:solidFill>
                <a:latin typeface="Arial"/>
                <a:ea typeface="Arial"/>
                <a:cs typeface="Arial"/>
                <a:sym typeface="Arial"/>
              </a:rPr>
              <a:t>     cord.</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3300"/>
                </a:solidFill>
                <a:latin typeface="Arial"/>
                <a:ea typeface="Arial"/>
                <a:cs typeface="Arial"/>
                <a:sym typeface="Arial"/>
              </a:rPr>
              <a:t>ii) </a:t>
            </a:r>
            <a:r>
              <a:rPr b="1" i="0" lang="en-US" sz="2800" u="sng" cap="none" strike="noStrike">
                <a:solidFill>
                  <a:srgbClr val="FF3300"/>
                </a:solidFill>
                <a:latin typeface="Arial"/>
                <a:ea typeface="Arial"/>
                <a:cs typeface="Arial"/>
                <a:sym typeface="Arial"/>
              </a:rPr>
              <a:t>The peripheral nervous system:-</a:t>
            </a:r>
            <a:r>
              <a:rPr b="1" i="0" lang="en-US" sz="2800" u="none" cap="none" strike="noStrike">
                <a:solidFill>
                  <a:srgbClr val="000000"/>
                </a:solidFill>
                <a:latin typeface="Arial"/>
                <a:ea typeface="Arial"/>
                <a:cs typeface="Arial"/>
                <a:sym typeface="Arial"/>
              </a:rPr>
              <a:t> </a:t>
            </a:r>
            <a:r>
              <a:rPr b="1" i="0" lang="en-US" sz="2800" u="none" cap="none" strike="noStrike">
                <a:solidFill>
                  <a:srgbClr val="0000FF"/>
                </a:solidFill>
                <a:latin typeface="Arial"/>
                <a:ea typeface="Arial"/>
                <a:cs typeface="Arial"/>
                <a:sym typeface="Arial"/>
              </a:rPr>
              <a:t>consists of cranial nerves </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FF"/>
                </a:solidFill>
                <a:latin typeface="Arial"/>
                <a:ea typeface="Arial"/>
                <a:cs typeface="Arial"/>
                <a:sym typeface="Arial"/>
              </a:rPr>
              <a:t>     arising from the brain and spinal nerves arising from the spinal cord.</a:t>
            </a:r>
            <a:r>
              <a:rPr b="0" i="0" lang="en-US" sz="2800" u="none" cap="none" strike="noStrike">
                <a:solidFill>
                  <a:srgbClr val="0000FF"/>
                </a:solidFill>
                <a:latin typeface="Arial"/>
                <a:ea typeface="Arial"/>
                <a:cs typeface="Arial"/>
                <a:sym typeface="Arial"/>
              </a:rPr>
              <a:t> </a:t>
            </a:r>
            <a:endParaRPr/>
          </a:p>
        </p:txBody>
      </p:sp>
      <p:sp>
        <p:nvSpPr>
          <p:cNvPr id="130" name="Google Shape;130;p4"/>
          <p:cNvSpPr txBox="1"/>
          <p:nvPr/>
        </p:nvSpPr>
        <p:spPr>
          <a:xfrm>
            <a:off x="2209800" y="660400"/>
            <a:ext cx="7772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3300"/>
                </a:solidFill>
                <a:latin typeface="Times New Roman"/>
                <a:ea typeface="Times New Roman"/>
                <a:cs typeface="Times New Roman"/>
                <a:sym typeface="Times New Roman"/>
              </a:rPr>
              <a:t>3) </a:t>
            </a:r>
            <a:r>
              <a:rPr b="1" i="0" lang="en-US" sz="4000" u="sng" cap="none" strike="noStrike">
                <a:solidFill>
                  <a:srgbClr val="FF3300"/>
                </a:solidFill>
                <a:latin typeface="Times New Roman"/>
                <a:ea typeface="Times New Roman"/>
                <a:cs typeface="Times New Roman"/>
                <a:sym typeface="Times New Roman"/>
              </a:rPr>
              <a:t>Human nervous system :-</a:t>
            </a:r>
            <a:endParaRPr/>
          </a:p>
        </p:txBody>
      </p:sp>
      <p:pic>
        <p:nvPicPr>
          <p:cNvPr descr="19588" id="131" name="Google Shape;131;p4"/>
          <p:cNvPicPr preferRelativeResize="0"/>
          <p:nvPr/>
        </p:nvPicPr>
        <p:blipFill rotWithShape="1">
          <a:blip r:embed="rId3">
            <a:alphaModFix/>
          </a:blip>
          <a:srcRect b="0" l="0" r="0" t="0"/>
          <a:stretch/>
        </p:blipFill>
        <p:spPr>
          <a:xfrm>
            <a:off x="2413000" y="6534484"/>
            <a:ext cx="4013200" cy="3168316"/>
          </a:xfrm>
          <a:prstGeom prst="rect">
            <a:avLst/>
          </a:prstGeom>
          <a:noFill/>
          <a:ln>
            <a:noFill/>
          </a:ln>
        </p:spPr>
      </p:pic>
      <p:pic>
        <p:nvPicPr>
          <p:cNvPr descr="peripheral" id="132" name="Google Shape;132;p4"/>
          <p:cNvPicPr preferRelativeResize="0"/>
          <p:nvPr/>
        </p:nvPicPr>
        <p:blipFill rotWithShape="1">
          <a:blip r:embed="rId4">
            <a:alphaModFix/>
          </a:blip>
          <a:srcRect b="0" l="0" r="0" t="0"/>
          <a:stretch/>
        </p:blipFill>
        <p:spPr>
          <a:xfrm>
            <a:off x="7975600" y="6478385"/>
            <a:ext cx="3327400" cy="36314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alpha val="46274"/>
          </a:srgbClr>
        </a:solidFill>
      </p:bgPr>
    </p:bg>
    <p:spTree>
      <p:nvGrpSpPr>
        <p:cNvPr id="136" name="Shape 136"/>
        <p:cNvGrpSpPr/>
        <p:nvPr/>
      </p:nvGrpSpPr>
      <p:grpSpPr>
        <a:xfrm>
          <a:off x="0" y="0"/>
          <a:ext cx="0" cy="0"/>
          <a:chOff x="0" y="0"/>
          <a:chExt cx="0" cy="0"/>
        </a:xfrm>
      </p:grpSpPr>
      <p:sp>
        <p:nvSpPr>
          <p:cNvPr id="137" name="Google Shape;137;p5"/>
          <p:cNvSpPr/>
          <p:nvPr/>
        </p:nvSpPr>
        <p:spPr>
          <a:xfrm>
            <a:off x="0" y="9258300"/>
            <a:ext cx="10983468"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17630775" y="2476500"/>
            <a:ext cx="47625" cy="65532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40" name="Google Shape;140;p5"/>
          <p:cNvSpPr txBox="1"/>
          <p:nvPr/>
        </p:nvSpPr>
        <p:spPr>
          <a:xfrm>
            <a:off x="1752600" y="1727200"/>
            <a:ext cx="8788400" cy="284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Neuron is the structural and functional unit of the nervous system. It has a cell body called</a:t>
            </a:r>
            <a:r>
              <a:rPr b="1" i="0" lang="en-US" sz="2400" u="none" cap="none" strike="noStrike">
                <a:solidFill>
                  <a:srgbClr val="000000"/>
                </a:solidFill>
                <a:latin typeface="Arial"/>
                <a:ea typeface="Arial"/>
                <a:cs typeface="Arial"/>
                <a:sym typeface="Arial"/>
              </a:rPr>
              <a:t> </a:t>
            </a:r>
            <a:r>
              <a:rPr b="1" i="0" lang="en-US" sz="2400" u="none" cap="none" strike="noStrike">
                <a:solidFill>
                  <a:srgbClr val="FF3300"/>
                </a:solidFill>
                <a:latin typeface="Arial"/>
                <a:ea typeface="Arial"/>
                <a:cs typeface="Arial"/>
                <a:sym typeface="Arial"/>
              </a:rPr>
              <a:t>cyton</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containing a</a:t>
            </a:r>
            <a:r>
              <a:rPr b="1" i="0" lang="en-US" sz="2400" u="none" cap="none" strike="noStrike">
                <a:solidFill>
                  <a:srgbClr val="000000"/>
                </a:solidFill>
                <a:latin typeface="Arial"/>
                <a:ea typeface="Arial"/>
                <a:cs typeface="Arial"/>
                <a:sym typeface="Arial"/>
              </a:rPr>
              <a:t> </a:t>
            </a:r>
            <a:r>
              <a:rPr b="1" i="0" lang="en-US" sz="2400" u="none" cap="none" strike="noStrike">
                <a:solidFill>
                  <a:srgbClr val="FF3300"/>
                </a:solidFill>
                <a:latin typeface="Arial"/>
                <a:ea typeface="Arial"/>
                <a:cs typeface="Arial"/>
                <a:sym typeface="Arial"/>
              </a:rPr>
              <a:t>nucleus</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and </a:t>
            </a:r>
            <a:r>
              <a:rPr b="1" i="0" lang="en-US" sz="2400" u="none" cap="none" strike="noStrike">
                <a:solidFill>
                  <a:srgbClr val="FF3300"/>
                </a:solidFill>
                <a:latin typeface="Arial"/>
                <a:ea typeface="Arial"/>
                <a:cs typeface="Arial"/>
                <a:sym typeface="Arial"/>
              </a:rPr>
              <a:t>cytoplasm.</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It has several branched structures called</a:t>
            </a:r>
            <a:r>
              <a:rPr b="1" i="0" lang="en-US" sz="2400" u="none" cap="none" strike="noStrike">
                <a:solidFill>
                  <a:srgbClr val="000000"/>
                </a:solidFill>
                <a:latin typeface="Arial"/>
                <a:ea typeface="Arial"/>
                <a:cs typeface="Arial"/>
                <a:sym typeface="Arial"/>
              </a:rPr>
              <a:t> </a:t>
            </a:r>
            <a:r>
              <a:rPr b="1" i="0" lang="en-US" sz="2400" u="none" cap="none" strike="noStrike">
                <a:solidFill>
                  <a:srgbClr val="FF3300"/>
                </a:solidFill>
                <a:latin typeface="Arial"/>
                <a:ea typeface="Arial"/>
                <a:cs typeface="Arial"/>
                <a:sym typeface="Arial"/>
              </a:rPr>
              <a:t>dendrites.</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It has a long nerve fibre called</a:t>
            </a:r>
            <a:r>
              <a:rPr b="1" i="0" lang="en-US" sz="2400" u="none" cap="none" strike="noStrike">
                <a:solidFill>
                  <a:srgbClr val="000000"/>
                </a:solidFill>
                <a:latin typeface="Arial"/>
                <a:ea typeface="Arial"/>
                <a:cs typeface="Arial"/>
                <a:sym typeface="Arial"/>
              </a:rPr>
              <a:t> </a:t>
            </a:r>
            <a:r>
              <a:rPr b="1" i="0" lang="en-US" sz="2400" u="none" cap="none" strike="noStrike">
                <a:solidFill>
                  <a:srgbClr val="FF3300"/>
                </a:solidFill>
                <a:latin typeface="Arial"/>
                <a:ea typeface="Arial"/>
                <a:cs typeface="Arial"/>
                <a:sym typeface="Arial"/>
              </a:rPr>
              <a:t>axon</a:t>
            </a:r>
            <a:r>
              <a:rPr b="1" i="0" lang="en-US" sz="2400" u="none" cap="none" strike="noStrike">
                <a:solidFill>
                  <a:srgbClr val="FF0066"/>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which is covered by a protective covering called</a:t>
            </a:r>
            <a:r>
              <a:rPr b="1" i="0" lang="en-US" sz="2400" u="none" cap="none" strike="noStrike">
                <a:solidFill>
                  <a:srgbClr val="000000"/>
                </a:solidFill>
                <a:latin typeface="Arial"/>
                <a:ea typeface="Arial"/>
                <a:cs typeface="Arial"/>
                <a:sym typeface="Arial"/>
              </a:rPr>
              <a:t> </a:t>
            </a:r>
            <a:r>
              <a:rPr b="1" i="0" lang="en-US" sz="2400" u="none" cap="none" strike="noStrike">
                <a:solidFill>
                  <a:srgbClr val="FF3300"/>
                </a:solidFill>
                <a:latin typeface="Arial"/>
                <a:ea typeface="Arial"/>
                <a:cs typeface="Arial"/>
                <a:sym typeface="Arial"/>
              </a:rPr>
              <a:t>Myelin sheath.</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The junction between two neurons is called</a:t>
            </a:r>
            <a:r>
              <a:rPr b="1" i="0" lang="en-US" sz="2400" u="none" cap="none" strike="noStrike">
                <a:solidFill>
                  <a:srgbClr val="000000"/>
                </a:solidFill>
                <a:latin typeface="Arial"/>
                <a:ea typeface="Arial"/>
                <a:cs typeface="Arial"/>
                <a:sym typeface="Arial"/>
              </a:rPr>
              <a:t> </a:t>
            </a:r>
            <a:r>
              <a:rPr b="1" i="0" lang="en-US" sz="2400" u="none" cap="none" strike="noStrike">
                <a:solidFill>
                  <a:srgbClr val="FF3300"/>
                </a:solidFill>
                <a:latin typeface="Arial"/>
                <a:ea typeface="Arial"/>
                <a:cs typeface="Arial"/>
                <a:sym typeface="Arial"/>
              </a:rPr>
              <a:t>synapse.</a:t>
            </a: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Messages pass through the nerve cell in the form of chemical and electrical signals called nerve impulse. The dendrites receive the information and starts a chemical reaction which produce electrical impulse which passes through the axon.</a:t>
            </a:r>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000000"/>
              </a:solidFill>
              <a:latin typeface="Arial"/>
              <a:ea typeface="Arial"/>
              <a:cs typeface="Arial"/>
              <a:sym typeface="Arial"/>
            </a:endParaRPr>
          </a:p>
        </p:txBody>
      </p:sp>
      <p:sp>
        <p:nvSpPr>
          <p:cNvPr id="141" name="Google Shape;141;p5"/>
          <p:cNvSpPr txBox="1"/>
          <p:nvPr/>
        </p:nvSpPr>
        <p:spPr>
          <a:xfrm>
            <a:off x="1778000" y="609600"/>
            <a:ext cx="79248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3300"/>
                </a:solidFill>
                <a:latin typeface="Times New Roman"/>
                <a:ea typeface="Times New Roman"/>
                <a:cs typeface="Times New Roman"/>
                <a:sym typeface="Times New Roman"/>
              </a:rPr>
              <a:t>b) </a:t>
            </a:r>
            <a:r>
              <a:rPr b="1" i="0" lang="en-US" sz="4800" u="sng" cap="none" strike="noStrike">
                <a:solidFill>
                  <a:srgbClr val="FF3300"/>
                </a:solidFill>
                <a:latin typeface="Times New Roman"/>
                <a:ea typeface="Times New Roman"/>
                <a:cs typeface="Times New Roman"/>
                <a:sym typeface="Times New Roman"/>
              </a:rPr>
              <a:t>Nerve cell (Neuron) :-</a:t>
            </a:r>
            <a:endParaRPr/>
          </a:p>
        </p:txBody>
      </p:sp>
      <p:pic>
        <p:nvPicPr>
          <p:cNvPr descr="illu_neuron" id="142" name="Google Shape;142;p5"/>
          <p:cNvPicPr preferRelativeResize="0"/>
          <p:nvPr/>
        </p:nvPicPr>
        <p:blipFill rotWithShape="1">
          <a:blip r:embed="rId3">
            <a:alphaModFix/>
          </a:blip>
          <a:srcRect b="0" l="0" r="0" t="0"/>
          <a:stretch/>
        </p:blipFill>
        <p:spPr>
          <a:xfrm>
            <a:off x="2590799" y="6197600"/>
            <a:ext cx="8383013" cy="363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46" name="Shape 146"/>
        <p:cNvGrpSpPr/>
        <p:nvPr/>
      </p:nvGrpSpPr>
      <p:grpSpPr>
        <a:xfrm>
          <a:off x="0" y="0"/>
          <a:ext cx="0" cy="0"/>
          <a:chOff x="0" y="0"/>
          <a:chExt cx="0" cy="0"/>
        </a:xfrm>
      </p:grpSpPr>
      <p:sp>
        <p:nvSpPr>
          <p:cNvPr id="147" name="Google Shape;147;p6"/>
          <p:cNvSpPr/>
          <p:nvPr/>
        </p:nvSpPr>
        <p:spPr>
          <a:xfrm>
            <a:off x="7436419" y="9258300"/>
            <a:ext cx="1085158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p:nvPr/>
        </p:nvSpPr>
        <p:spPr>
          <a:xfrm flipH="1">
            <a:off x="847725" y="2324100"/>
            <a:ext cx="66675" cy="716280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descr="illu_neuron" id="150" name="Google Shape;150;p6"/>
          <p:cNvPicPr preferRelativeResize="0"/>
          <p:nvPr/>
        </p:nvPicPr>
        <p:blipFill rotWithShape="1">
          <a:blip r:embed="rId3">
            <a:alphaModFix/>
          </a:blip>
          <a:srcRect b="0" l="0" r="0" t="0"/>
          <a:stretch/>
        </p:blipFill>
        <p:spPr>
          <a:xfrm>
            <a:off x="1905000" y="1827211"/>
            <a:ext cx="11963400" cy="7530841"/>
          </a:xfrm>
          <a:prstGeom prst="rect">
            <a:avLst/>
          </a:prstGeom>
          <a:noFill/>
          <a:ln>
            <a:noFill/>
          </a:ln>
        </p:spPr>
      </p:pic>
      <p:sp>
        <p:nvSpPr>
          <p:cNvPr id="151" name="Google Shape;151;p6"/>
          <p:cNvSpPr txBox="1"/>
          <p:nvPr/>
        </p:nvSpPr>
        <p:spPr>
          <a:xfrm>
            <a:off x="1905000" y="761999"/>
            <a:ext cx="11757134" cy="7876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FF3300"/>
                </a:solidFill>
                <a:latin typeface="Times New Roman"/>
                <a:ea typeface="Times New Roman"/>
                <a:cs typeface="Times New Roman"/>
                <a:sym typeface="Times New Roman"/>
              </a:rPr>
              <a:t>Structure of neuron (Nerve cell)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55" name="Shape 155"/>
        <p:cNvGrpSpPr/>
        <p:nvPr/>
      </p:nvGrpSpPr>
      <p:grpSpPr>
        <a:xfrm>
          <a:off x="0" y="0"/>
          <a:ext cx="0" cy="0"/>
          <a:chOff x="0" y="0"/>
          <a:chExt cx="0" cy="0"/>
        </a:xfrm>
      </p:grpSpPr>
      <p:sp>
        <p:nvSpPr>
          <p:cNvPr id="156" name="Google Shape;156;p7"/>
          <p:cNvSpPr/>
          <p:nvPr/>
        </p:nvSpPr>
        <p:spPr>
          <a:xfrm>
            <a:off x="0" y="9258300"/>
            <a:ext cx="10983600" cy="103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7"/>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descr="neuron_structure" id="159" name="Google Shape;159;p7"/>
          <p:cNvPicPr preferRelativeResize="0"/>
          <p:nvPr/>
        </p:nvPicPr>
        <p:blipFill rotWithShape="1">
          <a:blip r:embed="rId3">
            <a:alphaModFix/>
          </a:blip>
          <a:srcRect b="0" l="0" r="0" t="0"/>
          <a:stretch/>
        </p:blipFill>
        <p:spPr>
          <a:xfrm>
            <a:off x="2057400" y="2387599"/>
            <a:ext cx="12522200" cy="6820127"/>
          </a:xfrm>
          <a:prstGeom prst="rect">
            <a:avLst/>
          </a:prstGeom>
          <a:noFill/>
          <a:ln>
            <a:noFill/>
          </a:ln>
        </p:spPr>
      </p:pic>
      <p:sp>
        <p:nvSpPr>
          <p:cNvPr id="160" name="Google Shape;160;p7"/>
          <p:cNvSpPr txBox="1"/>
          <p:nvPr/>
        </p:nvSpPr>
        <p:spPr>
          <a:xfrm>
            <a:off x="1905000" y="939799"/>
            <a:ext cx="12857616" cy="8794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FF3300"/>
                </a:solidFill>
                <a:latin typeface="Times New Roman"/>
                <a:ea typeface="Times New Roman"/>
                <a:cs typeface="Times New Roman"/>
                <a:sym typeface="Times New Roman"/>
              </a:rPr>
              <a:t>Transmission of messages through neurons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D"/>
        </a:solidFill>
      </p:bgPr>
    </p:bg>
    <p:spTree>
      <p:nvGrpSpPr>
        <p:cNvPr id="164" name="Shape 164"/>
        <p:cNvGrpSpPr/>
        <p:nvPr/>
      </p:nvGrpSpPr>
      <p:grpSpPr>
        <a:xfrm>
          <a:off x="0" y="0"/>
          <a:ext cx="0" cy="0"/>
          <a:chOff x="0" y="0"/>
          <a:chExt cx="0" cy="0"/>
        </a:xfrm>
      </p:grpSpPr>
      <p:sp>
        <p:nvSpPr>
          <p:cNvPr id="165" name="Google Shape;165;p8"/>
          <p:cNvSpPr/>
          <p:nvPr/>
        </p:nvSpPr>
        <p:spPr>
          <a:xfrm>
            <a:off x="0" y="9258300"/>
            <a:ext cx="18288001" cy="1035566"/>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
          <p:cNvSpPr/>
          <p:nvPr/>
        </p:nvSpPr>
        <p:spPr>
          <a:xfrm>
            <a:off x="741448" y="2838450"/>
            <a:ext cx="47625" cy="6419850"/>
          </a:xfrm>
          <a:prstGeom prst="rect">
            <a:avLst/>
          </a:prstGeom>
          <a:solidFill>
            <a:srgbClr val="5F8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8"/>
          <p:cNvSpPr txBox="1"/>
          <p:nvPr>
            <p:ph idx="12" type="sldNum"/>
          </p:nvPr>
        </p:nvSpPr>
        <p:spPr>
          <a:xfrm>
            <a:off x="15697200" y="959352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68" name="Google Shape;168;p8"/>
          <p:cNvSpPr txBox="1"/>
          <p:nvPr/>
        </p:nvSpPr>
        <p:spPr>
          <a:xfrm>
            <a:off x="1854200" y="1955800"/>
            <a:ext cx="11760200" cy="62484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The brain is the main coordinating centre in the human body. It is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protected by the cranium. It is covered by three membranes called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meninges filled with a fluid called cerebrospinal fluid which protects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the brain from shocks.</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The brain has three main parts. They are fore brain, mid brain and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hind brain. </a:t>
            </a:r>
            <a:endParaRPr/>
          </a:p>
          <a:p>
            <a:pPr indent="0" lvl="0" marL="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000FF"/>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FF3300"/>
                </a:solidFill>
                <a:latin typeface="Arial"/>
                <a:ea typeface="Arial"/>
                <a:cs typeface="Arial"/>
                <a:sym typeface="Arial"/>
              </a:rPr>
              <a:t>  i) </a:t>
            </a:r>
            <a:r>
              <a:rPr b="1" i="0" lang="en-US" sz="2400" u="sng" cap="none" strike="noStrike">
                <a:solidFill>
                  <a:srgbClr val="FF3300"/>
                </a:solidFill>
                <a:latin typeface="Arial"/>
                <a:ea typeface="Arial"/>
                <a:cs typeface="Arial"/>
                <a:sym typeface="Arial"/>
              </a:rPr>
              <a:t>Fore brain :-</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consists of the </a:t>
            </a:r>
            <a:r>
              <a:rPr b="1" i="0" lang="en-US" sz="2400" u="none" cap="none" strike="noStrike">
                <a:solidFill>
                  <a:srgbClr val="FF3300"/>
                </a:solidFill>
                <a:latin typeface="Arial"/>
                <a:ea typeface="Arial"/>
                <a:cs typeface="Arial"/>
                <a:sym typeface="Arial"/>
              </a:rPr>
              <a:t>cerebrum</a:t>
            </a:r>
            <a:r>
              <a:rPr b="1" i="0" lang="en-US" sz="2400" u="none" cap="none" strike="noStrike">
                <a:solidFill>
                  <a:srgbClr val="0000FF"/>
                </a:solidFill>
                <a:latin typeface="Arial"/>
                <a:ea typeface="Arial"/>
                <a:cs typeface="Arial"/>
                <a:sym typeface="Arial"/>
              </a:rPr>
              <a:t> and </a:t>
            </a:r>
            <a:r>
              <a:rPr b="1" i="0" lang="en-US" sz="2400" u="none" cap="none" strike="noStrike">
                <a:solidFill>
                  <a:srgbClr val="FF3300"/>
                </a:solidFill>
                <a:latin typeface="Arial"/>
                <a:ea typeface="Arial"/>
                <a:cs typeface="Arial"/>
                <a:sym typeface="Arial"/>
              </a:rPr>
              <a:t>olfactory lobes.</a:t>
            </a:r>
            <a:r>
              <a:rPr b="1" i="0" lang="en-US" sz="2400" u="none" cap="none" strike="noStrike">
                <a:solidFill>
                  <a:srgbClr val="0000FF"/>
                </a:solidFill>
                <a:latin typeface="Arial"/>
                <a:ea typeface="Arial"/>
                <a:cs typeface="Arial"/>
                <a:sym typeface="Arial"/>
              </a:rPr>
              <a:t> It is the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thinking part of the brain and controls voluntary actions. It controls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touch, smell, hearing, taste, sight, mental activities like thinking,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learning, memory, emotions etc.</a:t>
            </a:r>
            <a:endParaRPr/>
          </a:p>
          <a:p>
            <a:pPr indent="0" lvl="0" marL="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000FF"/>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FF3300"/>
                </a:solidFill>
                <a:latin typeface="Arial"/>
                <a:ea typeface="Arial"/>
                <a:cs typeface="Arial"/>
                <a:sym typeface="Arial"/>
              </a:rPr>
              <a:t> ii) </a:t>
            </a:r>
            <a:r>
              <a:rPr b="1" i="0" lang="en-US" sz="2400" u="sng" cap="none" strike="noStrike">
                <a:solidFill>
                  <a:srgbClr val="FF3300"/>
                </a:solidFill>
                <a:latin typeface="Arial"/>
                <a:ea typeface="Arial"/>
                <a:cs typeface="Arial"/>
                <a:sym typeface="Arial"/>
              </a:rPr>
              <a:t>Mid brain</a:t>
            </a:r>
            <a:r>
              <a:rPr b="1" i="0" lang="en-US" sz="2400" u="none" cap="none" strike="noStrike">
                <a:solidFill>
                  <a:srgbClr val="FF3300"/>
                </a:solidFill>
                <a:latin typeface="Arial"/>
                <a:ea typeface="Arial"/>
                <a:cs typeface="Arial"/>
                <a:sym typeface="Arial"/>
              </a:rPr>
              <a:t>  :-</a:t>
            </a:r>
            <a:r>
              <a:rPr b="1" i="0" lang="en-US" sz="2400" u="none" cap="none" strike="noStrike">
                <a:solidFill>
                  <a:srgbClr val="FF0066"/>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controls involuntary actions and reflex movements of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head, neck, eyes etc.</a:t>
            </a:r>
            <a:endParaRPr/>
          </a:p>
          <a:p>
            <a:pPr indent="0" lvl="0" marL="0" marR="0" rtl="0" algn="l">
              <a:lnSpc>
                <a:spcPct val="80000"/>
              </a:lnSpc>
              <a:spcBef>
                <a:spcPts val="0"/>
              </a:spcBef>
              <a:spcAft>
                <a:spcPts val="0"/>
              </a:spcAft>
              <a:buClr>
                <a:srgbClr val="000000"/>
              </a:buClr>
              <a:buSzPts val="2400"/>
              <a:buFont typeface="Arial"/>
              <a:buNone/>
            </a:pPr>
            <a:r>
              <a:t/>
            </a:r>
            <a:endParaRPr b="1" i="0" sz="2400" u="none" cap="none" strike="noStrike">
              <a:solidFill>
                <a:srgbClr val="0000FF"/>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FF3300"/>
                </a:solidFill>
                <a:latin typeface="Arial"/>
                <a:ea typeface="Arial"/>
                <a:cs typeface="Arial"/>
                <a:sym typeface="Arial"/>
              </a:rPr>
              <a:t>iii) </a:t>
            </a:r>
            <a:r>
              <a:rPr b="1" i="0" lang="en-US" sz="2400" u="sng" cap="none" strike="noStrike">
                <a:solidFill>
                  <a:srgbClr val="FF3300"/>
                </a:solidFill>
                <a:latin typeface="Arial"/>
                <a:ea typeface="Arial"/>
                <a:cs typeface="Arial"/>
                <a:sym typeface="Arial"/>
              </a:rPr>
              <a:t>Hind brain :-</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consists of </a:t>
            </a:r>
            <a:r>
              <a:rPr b="1" i="0" lang="en-US" sz="2400" u="none" cap="none" strike="noStrike">
                <a:solidFill>
                  <a:srgbClr val="FF3300"/>
                </a:solidFill>
                <a:latin typeface="Arial"/>
                <a:ea typeface="Arial"/>
                <a:cs typeface="Arial"/>
                <a:sym typeface="Arial"/>
              </a:rPr>
              <a:t>cerebellum, pons </a:t>
            </a:r>
            <a:r>
              <a:rPr b="1" i="0" lang="en-US" sz="2400" u="none" cap="none" strike="noStrike">
                <a:solidFill>
                  <a:srgbClr val="0000FF"/>
                </a:solidFill>
                <a:latin typeface="Arial"/>
                <a:ea typeface="Arial"/>
                <a:cs typeface="Arial"/>
                <a:sym typeface="Arial"/>
              </a:rPr>
              <a:t>and</a:t>
            </a:r>
            <a:r>
              <a:rPr b="1" i="0" lang="en-US" sz="2400" u="none" cap="none" strike="noStrike">
                <a:solidFill>
                  <a:srgbClr val="FF3300"/>
                </a:solidFill>
                <a:latin typeface="Arial"/>
                <a:ea typeface="Arial"/>
                <a:cs typeface="Arial"/>
                <a:sym typeface="Arial"/>
              </a:rPr>
              <a:t> medulla.</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a:t>
            </a:r>
            <a:r>
              <a:rPr b="1" i="0" lang="en-US" sz="2400" u="sng" cap="none" strike="noStrike">
                <a:solidFill>
                  <a:srgbClr val="FF3300"/>
                </a:solidFill>
                <a:latin typeface="Arial"/>
                <a:ea typeface="Arial"/>
                <a:cs typeface="Arial"/>
                <a:sym typeface="Arial"/>
              </a:rPr>
              <a:t>Cerebellum :-</a:t>
            </a:r>
            <a:r>
              <a:rPr b="1" i="0" lang="en-US" sz="2400" u="none" cap="none" strike="noStrike">
                <a:solidFill>
                  <a:srgbClr val="0000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controls body movements, balance and posture.</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a:t>
            </a:r>
            <a:r>
              <a:rPr b="1" i="0" lang="en-US" sz="2400" u="sng" cap="none" strike="noStrike">
                <a:solidFill>
                  <a:srgbClr val="FF3300"/>
                </a:solidFill>
                <a:latin typeface="Arial"/>
                <a:ea typeface="Arial"/>
                <a:cs typeface="Arial"/>
                <a:sym typeface="Arial"/>
              </a:rPr>
              <a:t>Pons :-</a:t>
            </a:r>
            <a:r>
              <a:rPr b="1" i="0" lang="en-US" sz="2400" u="none" cap="none" strike="noStrike">
                <a:solidFill>
                  <a:srgbClr val="FF3300"/>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controls respiration.</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FF3300"/>
                </a:solidFill>
                <a:latin typeface="Arial"/>
                <a:ea typeface="Arial"/>
                <a:cs typeface="Arial"/>
                <a:sym typeface="Arial"/>
              </a:rPr>
              <a:t>     </a:t>
            </a:r>
            <a:r>
              <a:rPr b="1" i="0" lang="en-US" sz="2400" u="sng" cap="none" strike="noStrike">
                <a:solidFill>
                  <a:srgbClr val="FF3300"/>
                </a:solidFill>
                <a:latin typeface="Arial"/>
                <a:ea typeface="Arial"/>
                <a:cs typeface="Arial"/>
                <a:sym typeface="Arial"/>
              </a:rPr>
              <a:t>Medulla :-</a:t>
            </a:r>
            <a:r>
              <a:rPr b="1" i="0" lang="en-US" sz="2400" u="none" cap="none" strike="noStrike">
                <a:solidFill>
                  <a:srgbClr val="FF0066"/>
                </a:solidFill>
                <a:latin typeface="Arial"/>
                <a:ea typeface="Arial"/>
                <a:cs typeface="Arial"/>
                <a:sym typeface="Arial"/>
              </a:rPr>
              <a:t> </a:t>
            </a:r>
            <a:r>
              <a:rPr b="1" i="0" lang="en-US" sz="2400" u="none" cap="none" strike="noStrike">
                <a:solidFill>
                  <a:srgbClr val="0000FF"/>
                </a:solidFill>
                <a:latin typeface="Arial"/>
                <a:ea typeface="Arial"/>
                <a:cs typeface="Arial"/>
                <a:sym typeface="Arial"/>
              </a:rPr>
              <a:t>controls heart beat, blood pressure, swallowing, coughing, </a:t>
            </a:r>
            <a:endParaRPr/>
          </a:p>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rgbClr val="0000FF"/>
                </a:solidFill>
                <a:latin typeface="Arial"/>
                <a:ea typeface="Arial"/>
                <a:cs typeface="Arial"/>
                <a:sym typeface="Arial"/>
              </a:rPr>
              <a:t>     sneezing, vomitting etc.</a:t>
            </a:r>
            <a:endParaRPr/>
          </a:p>
          <a:p>
            <a:pPr indent="0" lvl="0" marL="0" marR="0" rtl="0" algn="l">
              <a:lnSpc>
                <a:spcPct val="80000"/>
              </a:lnSpc>
              <a:spcBef>
                <a:spcPts val="0"/>
              </a:spcBef>
              <a:spcAft>
                <a:spcPts val="0"/>
              </a:spcAft>
              <a:buClr>
                <a:srgbClr val="000000"/>
              </a:buClr>
              <a:buSzPts val="2400"/>
              <a:buFont typeface="Arial"/>
              <a:buNone/>
            </a:pPr>
            <a:r>
              <a:t/>
            </a:r>
            <a:endParaRPr b="1" i="1" sz="2400" u="none" cap="none" strike="noStrike">
              <a:solidFill>
                <a:srgbClr val="000000"/>
              </a:solidFill>
              <a:latin typeface="Arial"/>
              <a:ea typeface="Arial"/>
              <a:cs typeface="Arial"/>
              <a:sym typeface="Arial"/>
            </a:endParaRPr>
          </a:p>
        </p:txBody>
      </p:sp>
      <p:sp>
        <p:nvSpPr>
          <p:cNvPr id="169" name="Google Shape;169;p8"/>
          <p:cNvSpPr txBox="1"/>
          <p:nvPr/>
        </p:nvSpPr>
        <p:spPr>
          <a:xfrm>
            <a:off x="1905000" y="508000"/>
            <a:ext cx="7772400" cy="3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3300"/>
                </a:solidFill>
                <a:latin typeface="Times New Roman"/>
                <a:ea typeface="Times New Roman"/>
                <a:cs typeface="Times New Roman"/>
                <a:sym typeface="Times New Roman"/>
              </a:rPr>
              <a:t>c) </a:t>
            </a:r>
            <a:r>
              <a:rPr b="1" i="0" lang="en-US" sz="4800" u="sng" cap="none" strike="noStrike">
                <a:solidFill>
                  <a:srgbClr val="FF3300"/>
                </a:solidFill>
                <a:latin typeface="Times New Roman"/>
                <a:ea typeface="Times New Roman"/>
                <a:cs typeface="Times New Roman"/>
                <a:sym typeface="Times New Roman"/>
              </a:rPr>
              <a:t>Brain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